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5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5"/>
  </p:notesMasterIdLst>
  <p:sldIdLst>
    <p:sldId id="256" r:id="rId2"/>
    <p:sldId id="257" r:id="rId3"/>
    <p:sldId id="271" r:id="rId4"/>
    <p:sldId id="258" r:id="rId5"/>
    <p:sldId id="259" r:id="rId6"/>
    <p:sldId id="278" r:id="rId7"/>
    <p:sldId id="260" r:id="rId8"/>
    <p:sldId id="261" r:id="rId9"/>
    <p:sldId id="262" r:id="rId10"/>
    <p:sldId id="279" r:id="rId11"/>
    <p:sldId id="263" r:id="rId12"/>
    <p:sldId id="264" r:id="rId13"/>
    <p:sldId id="266" r:id="rId14"/>
    <p:sldId id="267" r:id="rId15"/>
    <p:sldId id="280" r:id="rId16"/>
    <p:sldId id="281" r:id="rId17"/>
    <p:sldId id="276" r:id="rId18"/>
    <p:sldId id="277" r:id="rId19"/>
    <p:sldId id="268" r:id="rId20"/>
    <p:sldId id="269" r:id="rId21"/>
    <p:sldId id="270" r:id="rId22"/>
    <p:sldId id="283" r:id="rId23"/>
    <p:sldId id="282" r:id="rId24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 autoAdjust="0"/>
    <p:restoredTop sz="94693" autoAdjust="0"/>
  </p:normalViewPr>
  <p:slideViewPr>
    <p:cSldViewPr snapToGrid="0">
      <p:cViewPr>
        <p:scale>
          <a:sx n="112" d="100"/>
          <a:sy n="112" d="100"/>
        </p:scale>
        <p:origin x="516" y="64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1\Desktop\&#20006;&#36208;&#27969;&#26143;\&#20006;&#36208;&#27969;&#26143;&#12522;&#12473;&#12488;20251020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1\Desktop\&#20006;&#36208;&#27969;&#26143;\&#20006;&#36208;&#27969;&#26143;&#12522;&#12473;&#12488;20251020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1\Desktop\&#20006;&#36208;&#27969;&#26143;\&#20006;&#36208;&#27969;&#26143;&#12522;&#12473;&#12488;20251020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1\Desktop\&#20006;&#36208;&#27969;&#26143;\&#20006;&#36208;&#27969;&#26143;&#12522;&#12473;&#12488;20251020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1\Desktop\&#20006;&#36208;&#27969;&#26143;\&#20006;&#36208;&#27969;&#26143;&#12522;&#12473;&#12488;20251020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ja-JP" altLang="en-US"/>
              <a:t>並走流星数の変化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title>
    <c:autoTitleDeleted val="0"/>
    <c:plotArea>
      <c:layout>
        <c:manualLayout>
          <c:layoutTarget val="inner"/>
          <c:xMode val="edge"/>
          <c:yMode val="edge"/>
          <c:x val="0.1054088699497151"/>
          <c:y val="7.5998734213082994E-2"/>
          <c:w val="0.87687633819908917"/>
          <c:h val="0.66765266474103779"/>
        </c:manualLayout>
      </c:layout>
      <c:lineChart>
        <c:grouping val="standard"/>
        <c:varyColors val="0"/>
        <c:ser>
          <c:idx val="0"/>
          <c:order val="0"/>
          <c:tx>
            <c:strRef>
              <c:f>集計!$AE$31</c:f>
              <c:strCache>
                <c:ptCount val="1"/>
                <c:pt idx="0">
                  <c:v>現象数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集計!$AD$32:$AD$53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集計!$AE$32:$AE$53</c:f>
              <c:numCache>
                <c:formatCode>General</c:formatCode>
                <c:ptCount val="2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5</c:v>
                </c:pt>
                <c:pt idx="10">
                  <c:v>2</c:v>
                </c:pt>
                <c:pt idx="11">
                  <c:v>2</c:v>
                </c:pt>
                <c:pt idx="12">
                  <c:v>0</c:v>
                </c:pt>
                <c:pt idx="13">
                  <c:v>0</c:v>
                </c:pt>
                <c:pt idx="14">
                  <c:v>2</c:v>
                </c:pt>
                <c:pt idx="15">
                  <c:v>4</c:v>
                </c:pt>
                <c:pt idx="16">
                  <c:v>4</c:v>
                </c:pt>
                <c:pt idx="17">
                  <c:v>1</c:v>
                </c:pt>
                <c:pt idx="18">
                  <c:v>10</c:v>
                </c:pt>
                <c:pt idx="19">
                  <c:v>7</c:v>
                </c:pt>
                <c:pt idx="20">
                  <c:v>1</c:v>
                </c:pt>
                <c:pt idx="21">
                  <c:v>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740-4859-B6C3-662090284EC9}"/>
            </c:ext>
          </c:extLst>
        </c:ser>
        <c:ser>
          <c:idx val="1"/>
          <c:order val="1"/>
          <c:tx>
            <c:strRef>
              <c:f>集計!$AF$31</c:f>
              <c:strCache>
                <c:ptCount val="1"/>
                <c:pt idx="0">
                  <c:v>観測サイト数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集計!$AD$32:$AD$53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集計!$AF$32:$AF$53</c:f>
              <c:numCache>
                <c:formatCode>General</c:formatCode>
                <c:ptCount val="22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9</c:v>
                </c:pt>
                <c:pt idx="10">
                  <c:v>5</c:v>
                </c:pt>
                <c:pt idx="11">
                  <c:v>7</c:v>
                </c:pt>
                <c:pt idx="12">
                  <c:v>0</c:v>
                </c:pt>
                <c:pt idx="13">
                  <c:v>0</c:v>
                </c:pt>
                <c:pt idx="14">
                  <c:v>5</c:v>
                </c:pt>
                <c:pt idx="15">
                  <c:v>6</c:v>
                </c:pt>
                <c:pt idx="16">
                  <c:v>5</c:v>
                </c:pt>
                <c:pt idx="17">
                  <c:v>2</c:v>
                </c:pt>
                <c:pt idx="18">
                  <c:v>14</c:v>
                </c:pt>
                <c:pt idx="19">
                  <c:v>12</c:v>
                </c:pt>
                <c:pt idx="20">
                  <c:v>4</c:v>
                </c:pt>
                <c:pt idx="21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740-4859-B6C3-662090284E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10456032"/>
        <c:axId val="1810446432"/>
      </c:lineChart>
      <c:catAx>
        <c:axId val="181045603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en-US"/>
                  <a:t>年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810446432"/>
        <c:crosses val="autoZero"/>
        <c:auto val="1"/>
        <c:lblAlgn val="ctr"/>
        <c:lblOffset val="100"/>
        <c:noMultiLvlLbl val="0"/>
      </c:catAx>
      <c:valAx>
        <c:axId val="1810446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en-US"/>
                  <a:t>数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81045603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</c:dTable>
      <c:spPr>
        <a:noFill/>
        <a:ln>
          <a:solidFill>
            <a:schemeClr val="tx1"/>
          </a:solidFill>
        </a:ln>
        <a:effectLst/>
      </c:spPr>
    </c:plotArea>
    <c:legend>
      <c:legendPos val="b"/>
      <c:layout>
        <c:manualLayout>
          <c:xMode val="edge"/>
          <c:yMode val="edge"/>
          <c:x val="0.22780952646641048"/>
          <c:y val="9.6988445632292072E-2"/>
          <c:w val="0.20115100555211346"/>
          <c:h val="0.1834979248283619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ja-JP" altLang="en-US"/>
              <a:t>現象数の変化（機材別）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title>
    <c:autoTitleDeleted val="0"/>
    <c:plotArea>
      <c:layout>
        <c:manualLayout>
          <c:layoutTarget val="inner"/>
          <c:xMode val="edge"/>
          <c:yMode val="edge"/>
          <c:x val="6.3564070994980237E-2"/>
          <c:y val="0.10209212013075912"/>
          <c:w val="0.91601098496839617"/>
          <c:h val="0.715736009000070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'ver0.5work'!$F$58</c:f>
              <c:strCache>
                <c:ptCount val="1"/>
                <c:pt idx="0">
                  <c:v>SD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'ver0.5work'!$E$59:$E$80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'ver0.5work'!$F$59:$F$80</c:f>
              <c:numCache>
                <c:formatCode>General</c:formatCode>
                <c:ptCount val="2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3</c:v>
                </c:pt>
                <c:pt idx="10">
                  <c:v>1</c:v>
                </c:pt>
                <c:pt idx="11">
                  <c:v>2</c:v>
                </c:pt>
                <c:pt idx="12">
                  <c:v>0</c:v>
                </c:pt>
                <c:pt idx="13">
                  <c:v>0</c:v>
                </c:pt>
                <c:pt idx="14">
                  <c:v>1</c:v>
                </c:pt>
                <c:pt idx="15">
                  <c:v>1</c:v>
                </c:pt>
                <c:pt idx="16">
                  <c:v>0</c:v>
                </c:pt>
                <c:pt idx="17">
                  <c:v>1</c:v>
                </c:pt>
                <c:pt idx="18">
                  <c:v>5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95-4FA5-8D3E-CBE462E842BA}"/>
            </c:ext>
          </c:extLst>
        </c:ser>
        <c:ser>
          <c:idx val="1"/>
          <c:order val="1"/>
          <c:tx>
            <c:strRef>
              <c:f>'ver0.5work'!$G$58</c:f>
              <c:strCache>
                <c:ptCount val="1"/>
                <c:pt idx="0">
                  <c:v>HD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'ver0.5work'!$E$59:$E$80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'ver0.5work'!$G$59:$G$80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</c:v>
                </c:pt>
                <c:pt idx="16">
                  <c:v>4</c:v>
                </c:pt>
                <c:pt idx="17">
                  <c:v>0</c:v>
                </c:pt>
                <c:pt idx="18">
                  <c:v>5</c:v>
                </c:pt>
                <c:pt idx="19">
                  <c:v>6</c:v>
                </c:pt>
                <c:pt idx="20">
                  <c:v>1</c:v>
                </c:pt>
                <c:pt idx="2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95-4FA5-8D3E-CBE462E842BA}"/>
            </c:ext>
          </c:extLst>
        </c:ser>
        <c:ser>
          <c:idx val="2"/>
          <c:order val="2"/>
          <c:tx>
            <c:strRef>
              <c:f>'ver0.5work'!$H$58</c:f>
              <c:strCache>
                <c:ptCount val="1"/>
                <c:pt idx="0">
                  <c:v>4K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'ver0.5work'!$E$59:$E$80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'ver0.5work'!$H$59:$H$80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1</c:v>
                </c:pt>
                <c:pt idx="15">
                  <c:v>1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C95-4FA5-8D3E-CBE462E842BA}"/>
            </c:ext>
          </c:extLst>
        </c:ser>
        <c:ser>
          <c:idx val="3"/>
          <c:order val="3"/>
          <c:tx>
            <c:strRef>
              <c:f>'ver0.5work'!$I$58</c:f>
              <c:strCache>
                <c:ptCount val="1"/>
                <c:pt idx="0">
                  <c:v>写真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'ver0.5work'!$E$59:$E$80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'ver0.5work'!$I$59:$I$80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C95-4FA5-8D3E-CBE462E842BA}"/>
            </c:ext>
          </c:extLst>
        </c:ser>
        <c:ser>
          <c:idx val="4"/>
          <c:order val="4"/>
          <c:tx>
            <c:strRef>
              <c:f>'ver0.5work'!$J$58</c:f>
              <c:strCache>
                <c:ptCount val="1"/>
                <c:pt idx="0">
                  <c:v>ATMCAM2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'ver0.5work'!$E$59:$E$80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'ver0.5work'!$J$59:$J$80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1</c:v>
                </c:pt>
                <c:pt idx="20">
                  <c:v>0</c:v>
                </c:pt>
                <c:pt idx="2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95-4FA5-8D3E-CBE462E842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576622447"/>
        <c:axId val="371107311"/>
      </c:barChart>
      <c:catAx>
        <c:axId val="5766224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371107311"/>
        <c:crosses val="autoZero"/>
        <c:auto val="1"/>
        <c:lblAlgn val="ctr"/>
        <c:lblOffset val="100"/>
        <c:noMultiLvlLbl val="0"/>
      </c:catAx>
      <c:valAx>
        <c:axId val="3711073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en-US"/>
                  <a:t>現象数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576622447"/>
        <c:crosses val="autoZero"/>
        <c:crossBetween val="between"/>
      </c:valAx>
      <c:spPr>
        <a:noFill/>
        <a:ln>
          <a:solidFill>
            <a:schemeClr val="tx2"/>
          </a:solidFill>
        </a:ln>
        <a:effectLst/>
      </c:spPr>
    </c:plotArea>
    <c:legend>
      <c:legendPos val="b"/>
      <c:layout>
        <c:manualLayout>
          <c:xMode val="edge"/>
          <c:yMode val="edge"/>
          <c:x val="9.3889741926144576E-2"/>
          <c:y val="0.14252302716395848"/>
          <c:w val="0.48492805639727443"/>
          <c:h val="8.12946872738393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ja-JP" dirty="0"/>
              <a:t>並走流星の数</a:t>
            </a:r>
            <a:r>
              <a:rPr lang="ja-JP" altLang="en-US" dirty="0"/>
              <a:t>の分布</a:t>
            </a:r>
            <a:endParaRPr lang="ja-JP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title>
    <c:autoTitleDeleted val="0"/>
    <c:plotArea>
      <c:layout>
        <c:manualLayout>
          <c:layoutTarget val="inner"/>
          <c:xMode val="edge"/>
          <c:yMode val="edge"/>
          <c:x val="0.21914628616893933"/>
          <c:y val="0.1487543647795749"/>
          <c:w val="0.77853925461544959"/>
          <c:h val="0.655447720796873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'ver0.5work'!$F$84</c:f>
              <c:strCache>
                <c:ptCount val="1"/>
                <c:pt idx="0">
                  <c:v>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'ver0.5work'!$E$85:$E$89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</c:numCache>
            </c:numRef>
          </c:cat>
          <c:val>
            <c:numRef>
              <c:f>'ver0.5work'!$F$85:$F$89</c:f>
              <c:numCache>
                <c:formatCode>General</c:formatCode>
                <c:ptCount val="5"/>
                <c:pt idx="0">
                  <c:v>32</c:v>
                </c:pt>
                <c:pt idx="1">
                  <c:v>8</c:v>
                </c:pt>
                <c:pt idx="2">
                  <c:v>3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4A-48AD-930B-9AB8ED77B0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1934671"/>
        <c:axId val="445160959"/>
      </c:barChart>
      <c:catAx>
        <c:axId val="501934671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sz="1400" dirty="0"/>
                  <a:t>並走流星の数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445160959"/>
        <c:crosses val="autoZero"/>
        <c:auto val="0"/>
        <c:lblAlgn val="ctr"/>
        <c:lblOffset val="100"/>
        <c:noMultiLvlLbl val="0"/>
      </c:catAx>
      <c:valAx>
        <c:axId val="4451609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/>
                  <a:t>現象数</a:t>
                </a:r>
              </a:p>
            </c:rich>
          </c:tx>
          <c:layout>
            <c:manualLayout>
              <c:xMode val="edge"/>
              <c:yMode val="edge"/>
              <c:x val="2.5000000000000001E-2"/>
              <c:y val="0.3506058617672790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501934671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aseline="0"/>
      </a:pPr>
      <a:endParaRPr lang="ja-JP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ja-JP" altLang="en-US"/>
              <a:t>小離角の分布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'ver0.5work'!$F$102:$I$102</c:f>
              <c:numCache>
                <c:formatCode>General</c:formatCode>
                <c:ptCount val="4"/>
                <c:pt idx="0">
                  <c:v>0.1</c:v>
                </c:pt>
                <c:pt idx="1">
                  <c:v>1</c:v>
                </c:pt>
                <c:pt idx="2">
                  <c:v>10</c:v>
                </c:pt>
                <c:pt idx="3">
                  <c:v>100</c:v>
                </c:pt>
              </c:numCache>
            </c:numRef>
          </c:cat>
          <c:val>
            <c:numRef>
              <c:f>'ver0.5work'!$F$108:$I$108</c:f>
              <c:numCache>
                <c:formatCode>General</c:formatCode>
                <c:ptCount val="4"/>
                <c:pt idx="0">
                  <c:v>7</c:v>
                </c:pt>
                <c:pt idx="1">
                  <c:v>29</c:v>
                </c:pt>
                <c:pt idx="2">
                  <c:v>9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64-431B-AB16-F04F8C5C31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83958319"/>
        <c:axId val="371105647"/>
      </c:barChart>
      <c:catAx>
        <c:axId val="583958319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en-US"/>
                  <a:t>角度　</a:t>
                </a:r>
                <a:r>
                  <a:rPr lang="en-US" altLang="ja-JP"/>
                  <a:t>/</a:t>
                </a:r>
                <a:r>
                  <a:rPr lang="ja-JP" altLang="en-US"/>
                  <a:t>　</a:t>
                </a:r>
                <a:r>
                  <a:rPr lang="en-US" altLang="ja-JP"/>
                  <a:t>deg</a:t>
                </a:r>
                <a:endParaRPr lang="ja-JP" altLang="en-US"/>
              </a:p>
            </c:rich>
          </c:tx>
          <c:layout>
            <c:manualLayout>
              <c:xMode val="edge"/>
              <c:yMode val="edge"/>
              <c:x val="0.44220013123359581"/>
              <c:y val="0.87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371105647"/>
        <c:crosses val="autoZero"/>
        <c:auto val="1"/>
        <c:lblAlgn val="ctr"/>
        <c:lblOffset val="100"/>
        <c:noMultiLvlLbl val="0"/>
      </c:catAx>
      <c:valAx>
        <c:axId val="3711056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en-US"/>
                  <a:t>現象数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583958319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ja-JP" altLang="en-US" dirty="0"/>
              <a:t>大離角の分布</a:t>
            </a:r>
          </a:p>
        </c:rich>
      </c:tx>
      <c:layout>
        <c:manualLayout>
          <c:xMode val="edge"/>
          <c:yMode val="edge"/>
          <c:x val="0.35705216465951795"/>
          <c:y val="1.02190579798773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'ver0.5work'!$J$102:$M$102</c:f>
              <c:numCache>
                <c:formatCode>General</c:formatCode>
                <c:ptCount val="4"/>
                <c:pt idx="0">
                  <c:v>0.1</c:v>
                </c:pt>
                <c:pt idx="1">
                  <c:v>1</c:v>
                </c:pt>
                <c:pt idx="2">
                  <c:v>10</c:v>
                </c:pt>
                <c:pt idx="3">
                  <c:v>100</c:v>
                </c:pt>
              </c:numCache>
            </c:numRef>
          </c:cat>
          <c:val>
            <c:numRef>
              <c:f>'ver0.5work'!$J$108:$M$108</c:f>
              <c:numCache>
                <c:formatCode>General</c:formatCode>
                <c:ptCount val="4"/>
                <c:pt idx="0">
                  <c:v>0</c:v>
                </c:pt>
                <c:pt idx="1">
                  <c:v>6</c:v>
                </c:pt>
                <c:pt idx="2">
                  <c:v>6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FF-41FD-8C85-CF6F83280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7139695"/>
        <c:axId val="797098719"/>
      </c:barChart>
      <c:catAx>
        <c:axId val="57713969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ja-JP" sz="900" b="0" i="0" baseline="0">
                    <a:effectLst/>
                  </a:rPr>
                  <a:t>角度　</a:t>
                </a:r>
                <a:r>
                  <a:rPr lang="en-US" altLang="ja-JP" sz="900" b="0" i="0" baseline="0">
                    <a:effectLst/>
                  </a:rPr>
                  <a:t>/</a:t>
                </a:r>
                <a:r>
                  <a:rPr lang="ja-JP" altLang="ja-JP" sz="900" b="0" i="0" baseline="0">
                    <a:effectLst/>
                  </a:rPr>
                  <a:t>　</a:t>
                </a:r>
                <a:r>
                  <a:rPr lang="en-US" altLang="ja-JP" sz="900" b="0" i="0" baseline="0">
                    <a:effectLst/>
                  </a:rPr>
                  <a:t>deg</a:t>
                </a:r>
                <a:endParaRPr lang="ja-JP" altLang="ja-JP" sz="900" baseline="0">
                  <a:effectLst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 alt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797098719"/>
        <c:crosses val="autoZero"/>
        <c:auto val="1"/>
        <c:lblAlgn val="ctr"/>
        <c:lblOffset val="100"/>
        <c:noMultiLvlLbl val="0"/>
      </c:catAx>
      <c:valAx>
        <c:axId val="7970987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ja-JP" altLang="en-US"/>
                  <a:t>現象数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577139695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0.24979</cdr:x>
      <cdr:y>0.20313</cdr:y>
    </cdr:from>
    <cdr:to>
      <cdr:x>0.3942</cdr:x>
      <cdr:y>0.29587</cdr:y>
    </cdr:to>
    <cdr:sp macro="" textlink="">
      <cdr:nvSpPr>
        <cdr:cNvPr id="2" name="テキスト ボックス 1">
          <a:extLst xmlns:a="http://schemas.openxmlformats.org/drawingml/2006/main">
            <a:ext uri="{FF2B5EF4-FFF2-40B4-BE49-F238E27FC236}">
              <a16:creationId xmlns:a16="http://schemas.microsoft.com/office/drawing/2014/main" id="{1CE68FCB-8F0D-4C3F-BB82-01C390BCEE13}"/>
            </a:ext>
          </a:extLst>
        </cdr:cNvPr>
        <cdr:cNvSpPr txBox="1"/>
      </cdr:nvSpPr>
      <cdr:spPr>
        <a:xfrm xmlns:a="http://schemas.openxmlformats.org/drawingml/2006/main">
          <a:off x="2686126" y="1025150"/>
          <a:ext cx="1552945" cy="4680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800" dirty="0"/>
            <a:t>N=45</a:t>
          </a:r>
          <a:endParaRPr lang="ja-JP" altLang="en-US" sz="1800" dirty="0"/>
        </a:p>
      </cdr:txBody>
    </cdr:sp>
  </cdr:relSizeAnchor>
  <cdr:relSizeAnchor xmlns:cdr="http://schemas.openxmlformats.org/drawingml/2006/chartDrawing">
    <cdr:from>
      <cdr:x>0.10637</cdr:x>
      <cdr:y>0.09269</cdr:y>
    </cdr:from>
    <cdr:to>
      <cdr:x>0.23782</cdr:x>
      <cdr:y>0.29986</cdr:y>
    </cdr:to>
    <cdr:sp macro="" textlink="">
      <cdr:nvSpPr>
        <cdr:cNvPr id="3" name="テキスト ボックス 2">
          <a:extLst xmlns:a="http://schemas.openxmlformats.org/drawingml/2006/main">
            <a:ext uri="{FF2B5EF4-FFF2-40B4-BE49-F238E27FC236}">
              <a16:creationId xmlns:a16="http://schemas.microsoft.com/office/drawing/2014/main" id="{B55949EE-7158-4743-B65B-F709DAEA2839}"/>
            </a:ext>
          </a:extLst>
        </cdr:cNvPr>
        <cdr:cNvSpPr txBox="1"/>
      </cdr:nvSpPr>
      <cdr:spPr>
        <a:xfrm xmlns:a="http://schemas.openxmlformats.org/drawingml/2006/main">
          <a:off x="739943" y="4090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ja-JP" altLang="en-US" sz="1100"/>
        </a:p>
      </cdr:txBody>
    </cdr:sp>
  </cdr:relSizeAnchor>
  <cdr:relSizeAnchor xmlns:cdr="http://schemas.openxmlformats.org/drawingml/2006/chartDrawing">
    <cdr:from>
      <cdr:x>0.34235</cdr:x>
      <cdr:y>0.20281</cdr:y>
    </cdr:from>
    <cdr:to>
      <cdr:x>0.48676</cdr:x>
      <cdr:y>0.29555</cdr:y>
    </cdr:to>
    <cdr:sp macro="" textlink="">
      <cdr:nvSpPr>
        <cdr:cNvPr id="4" name="テキスト ボックス 1">
          <a:extLst xmlns:a="http://schemas.openxmlformats.org/drawingml/2006/main">
            <a:ext uri="{FF2B5EF4-FFF2-40B4-BE49-F238E27FC236}">
              <a16:creationId xmlns:a16="http://schemas.microsoft.com/office/drawing/2014/main" id="{F8E0E4B5-2574-401C-95D0-7910174426A7}"/>
            </a:ext>
          </a:extLst>
        </cdr:cNvPr>
        <cdr:cNvSpPr txBox="1"/>
      </cdr:nvSpPr>
      <cdr:spPr>
        <a:xfrm xmlns:a="http://schemas.openxmlformats.org/drawingml/2006/main">
          <a:off x="3681530" y="1023500"/>
          <a:ext cx="1552946" cy="4680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800" dirty="0"/>
            <a:t>N=83</a:t>
          </a:r>
          <a:endParaRPr lang="ja-JP" alt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0.61971</cdr:x>
      <cdr:y>0.13602</cdr:y>
    </cdr:from>
    <cdr:to>
      <cdr:x>0.73632</cdr:x>
      <cdr:y>0.23042</cdr:y>
    </cdr:to>
    <cdr:sp macro="" textlink="">
      <cdr:nvSpPr>
        <cdr:cNvPr id="2" name="テキスト ボックス 1">
          <a:extLst xmlns:a="http://schemas.openxmlformats.org/drawingml/2006/main">
            <a:ext uri="{FF2B5EF4-FFF2-40B4-BE49-F238E27FC236}">
              <a16:creationId xmlns:a16="http://schemas.microsoft.com/office/drawing/2014/main" id="{1CE68FCB-8F0D-4C3F-BB82-01C390BCEE13}"/>
            </a:ext>
          </a:extLst>
        </cdr:cNvPr>
        <cdr:cNvSpPr txBox="1"/>
      </cdr:nvSpPr>
      <cdr:spPr>
        <a:xfrm xmlns:a="http://schemas.openxmlformats.org/drawingml/2006/main">
          <a:off x="5338337" y="589776"/>
          <a:ext cx="1004539" cy="4093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800"/>
            <a:t>N=45</a:t>
          </a:r>
          <a:endParaRPr lang="ja-JP" altLang="en-US" sz="18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0.76902</cdr:x>
      <cdr:y>0.21664</cdr:y>
    </cdr:from>
    <cdr:to>
      <cdr:x>0.96902</cdr:x>
      <cdr:y>0.33811</cdr:y>
    </cdr:to>
    <cdr:sp macro="" textlink="">
      <cdr:nvSpPr>
        <cdr:cNvPr id="2" name="テキスト ボックス 1">
          <a:extLst xmlns:a="http://schemas.openxmlformats.org/drawingml/2006/main">
            <a:ext uri="{FF2B5EF4-FFF2-40B4-BE49-F238E27FC236}">
              <a16:creationId xmlns:a16="http://schemas.microsoft.com/office/drawing/2014/main" id="{0A5B3721-B15A-4A53-894B-67CAB52357BD}"/>
            </a:ext>
          </a:extLst>
        </cdr:cNvPr>
        <cdr:cNvSpPr txBox="1"/>
      </cdr:nvSpPr>
      <cdr:spPr>
        <a:xfrm xmlns:a="http://schemas.openxmlformats.org/drawingml/2006/main">
          <a:off x="3862570" y="729984"/>
          <a:ext cx="1004539" cy="4093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ja-JP" sz="1800"/>
            <a:t>N=45</a:t>
          </a:r>
          <a:endParaRPr lang="ja-JP" altLang="en-US" sz="180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0.77534</cdr:x>
      <cdr:y>0.20145</cdr:y>
    </cdr:from>
    <cdr:to>
      <cdr:x>0.99505</cdr:x>
      <cdr:y>0.35065</cdr:y>
    </cdr:to>
    <cdr:sp macro="" textlink="">
      <cdr:nvSpPr>
        <cdr:cNvPr id="2" name="テキスト ボックス 1">
          <a:extLst xmlns:a="http://schemas.openxmlformats.org/drawingml/2006/main">
            <a:ext uri="{FF2B5EF4-FFF2-40B4-BE49-F238E27FC236}">
              <a16:creationId xmlns:a16="http://schemas.microsoft.com/office/drawing/2014/main" id="{21457678-066B-477B-9BFE-23D31306D509}"/>
            </a:ext>
          </a:extLst>
        </cdr:cNvPr>
        <cdr:cNvSpPr txBox="1"/>
      </cdr:nvSpPr>
      <cdr:spPr>
        <a:xfrm xmlns:a="http://schemas.openxmlformats.org/drawingml/2006/main">
          <a:off x="3544849" y="552605"/>
          <a:ext cx="1004539" cy="4093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800" dirty="0"/>
            <a:t>N=45</a:t>
          </a:r>
          <a:endParaRPr lang="ja-JP" altLang="en-US" sz="18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0.76924</cdr:x>
      <cdr:y>0.16757</cdr:y>
    </cdr:from>
    <cdr:to>
      <cdr:x>0.98896</cdr:x>
      <cdr:y>0.31678</cdr:y>
    </cdr:to>
    <cdr:sp macro="" textlink="">
      <cdr:nvSpPr>
        <cdr:cNvPr id="2" name="テキスト ボックス 1">
          <a:extLst xmlns:a="http://schemas.openxmlformats.org/drawingml/2006/main">
            <a:ext uri="{FF2B5EF4-FFF2-40B4-BE49-F238E27FC236}">
              <a16:creationId xmlns:a16="http://schemas.microsoft.com/office/drawing/2014/main" id="{21457678-066B-477B-9BFE-23D31306D509}"/>
            </a:ext>
          </a:extLst>
        </cdr:cNvPr>
        <cdr:cNvSpPr txBox="1"/>
      </cdr:nvSpPr>
      <cdr:spPr>
        <a:xfrm xmlns:a="http://schemas.openxmlformats.org/drawingml/2006/main">
          <a:off x="3516971" y="459678"/>
          <a:ext cx="1004539" cy="4093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800"/>
            <a:t>N=13</a:t>
          </a:r>
          <a:endParaRPr lang="ja-JP" altLang="en-US" sz="1800"/>
        </a:p>
      </cdr:txBody>
    </cdr:sp>
  </cdr:relSizeAnchor>
  <cdr:relSizeAnchor xmlns:cdr="http://schemas.openxmlformats.org/drawingml/2006/chartDrawing">
    <cdr:from>
      <cdr:x>0.68933</cdr:x>
      <cdr:y>0.01886</cdr:y>
    </cdr:from>
    <cdr:to>
      <cdr:x>0.91307</cdr:x>
      <cdr:y>0.38675</cdr:y>
    </cdr:to>
    <cdr:sp macro="" textlink="">
      <cdr:nvSpPr>
        <cdr:cNvPr id="3" name="テキスト ボックス 2">
          <a:extLst xmlns:a="http://schemas.openxmlformats.org/drawingml/2006/main">
            <a:ext uri="{FF2B5EF4-FFF2-40B4-BE49-F238E27FC236}">
              <a16:creationId xmlns:a16="http://schemas.microsoft.com/office/drawing/2014/main" id="{DF686A67-CDCF-0E1C-5AFC-6F63D2473460}"/>
            </a:ext>
          </a:extLst>
        </cdr:cNvPr>
        <cdr:cNvSpPr txBox="1"/>
      </cdr:nvSpPr>
      <cdr:spPr>
        <a:xfrm xmlns:a="http://schemas.openxmlformats.org/drawingml/2006/main">
          <a:off x="2817149" y="468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ja-JP" altLang="en-US" sz="1100" kern="1200" dirty="0"/>
            <a:t>３個以上の場合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ABBF0-4661-445D-8A34-B2E13649955D}" type="datetimeFigureOut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A361F-9FD2-4A3D-B25F-EE493102EA5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3090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BA361F-9FD2-4A3D-B25F-EE493102EA51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4002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BA361F-9FD2-4A3D-B25F-EE493102EA51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28942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71CD-7077-4721-A8B7-A7A9F8DBD135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838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5F45C33-EEA5-4057-97F6-55CEBB3A6249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8433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7F00-EE4A-4B04-8BFF-427BC092109C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4115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F7566-D719-4027-B977-C8CC8C76B33C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116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9757A-43EE-4705-BEAE-1E68F57C74E0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067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2051-522A-461E-B1A4-BA1C415198CB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5574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9B896-EC1D-4C7C-8AF0-A20AE0D70BEE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262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1822-5F4E-4682-BD52-5C8B8AFC498B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6695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3362629-C189-4A6C-A308-65F4E96AFAE8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58687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DDCCB-B65B-4129-96C0-1120F6582B72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4616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B6C00-39EB-4C0B-9060-A163F707E7A3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4677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606" y="150876"/>
            <a:ext cx="10772775" cy="796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7606" y="1143329"/>
            <a:ext cx="10753725" cy="5046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549076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E34F76CC-25F4-4387-A242-B589D56DE992}" type="datetime1">
              <a:rPr kumimoji="1" lang="ja-JP" altLang="en-US" smtClean="0"/>
              <a:t>2025/10/21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49076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87360" y="5876413"/>
            <a:ext cx="1802645" cy="7964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98CED48-F817-4037-8BBF-C70F7C768436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9902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kumimoji="1"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kumimoji="1"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3.xml"/><Relationship Id="rId4" Type="http://schemas.openxmlformats.org/officeDocument/2006/relationships/video" Target="../media/media2.mp4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9.mp4"/><Relationship Id="rId7" Type="http://schemas.openxmlformats.org/officeDocument/2006/relationships/image" Target="../media/image24.png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23.png"/><Relationship Id="rId5" Type="http://schemas.openxmlformats.org/officeDocument/2006/relationships/slideLayout" Target="../slideLayouts/slideLayout3.xml"/><Relationship Id="rId4" Type="http://schemas.openxmlformats.org/officeDocument/2006/relationships/video" Target="../media/media9.mp4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1AA7246-E73F-4C5B-5899-6FA66C9CD2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/>
              <a:t>並走流星の</a:t>
            </a:r>
            <a:br>
              <a:rPr kumimoji="1" lang="en-US" altLang="ja-JP" dirty="0"/>
            </a:br>
            <a:r>
              <a:rPr kumimoji="1" lang="en-US" altLang="ja-JP" dirty="0" err="1"/>
              <a:t>SonotaCo</a:t>
            </a:r>
            <a:r>
              <a:rPr lang="ja-JP" altLang="en-US" dirty="0"/>
              <a:t> </a:t>
            </a:r>
            <a:r>
              <a:rPr lang="en-US" altLang="ja-JP" dirty="0"/>
              <a:t>net</a:t>
            </a:r>
            <a:r>
              <a:rPr lang="ja-JP" altLang="en-US" dirty="0"/>
              <a:t>における統計</a:t>
            </a:r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01E9BA7A-C8D6-BBB4-59C9-EE4A43AAF5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960" y="4580897"/>
            <a:ext cx="9228201" cy="1645920"/>
          </a:xfrm>
        </p:spPr>
        <p:txBody>
          <a:bodyPr/>
          <a:lstStyle/>
          <a:p>
            <a:r>
              <a:rPr kumimoji="1" lang="ja-JP" altLang="en-US" dirty="0"/>
              <a:t>前田　幸治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E17B913C-08D3-DBB7-DD4D-3CBDBDF426F1}"/>
              </a:ext>
            </a:extLst>
          </p:cNvPr>
          <p:cNvSpPr txBox="1"/>
          <p:nvPr/>
        </p:nvSpPr>
        <p:spPr>
          <a:xfrm>
            <a:off x="7765367" y="133643"/>
            <a:ext cx="4307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2025/10/21 </a:t>
            </a:r>
            <a:r>
              <a:rPr kumimoji="1" lang="ja-JP" altLang="en-US" dirty="0"/>
              <a:t>太陽系小天体ゼミ </a:t>
            </a:r>
            <a:r>
              <a:rPr kumimoji="1" lang="en-US" altLang="ja-JP" dirty="0"/>
              <a:t>on zoom</a:t>
            </a:r>
            <a:endParaRPr kumimoji="1" lang="ja-JP" altLang="en-US" dirty="0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85B51AF3-560D-83DD-16BA-A81420520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96906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89BB108-F25B-1151-2323-820C9A206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344" y="246315"/>
            <a:ext cx="10772775" cy="580602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/>
              <a:t>並走流星とは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583FA27-246A-113D-9CCD-B53F2CA29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1252026"/>
            <a:ext cx="11147239" cy="4525840"/>
          </a:xfrm>
        </p:spPr>
        <p:txBody>
          <a:bodyPr/>
          <a:lstStyle/>
          <a:p>
            <a:r>
              <a:rPr kumimoji="1" lang="en-US" altLang="ja-JP" dirty="0" err="1"/>
              <a:t>SonotaCo</a:t>
            </a:r>
            <a:r>
              <a:rPr lang="ja-JP" altLang="en-US" dirty="0"/>
              <a:t> </a:t>
            </a:r>
            <a:r>
              <a:rPr lang="en-US" altLang="ja-JP" dirty="0"/>
              <a:t>net</a:t>
            </a:r>
            <a:r>
              <a:rPr lang="ja-JP" altLang="en-US" dirty="0"/>
              <a:t>のフォーラムで、昔から流星がほぼ同時に２個かそれ以上出現する現象が話題になっていた</a:t>
            </a:r>
            <a:endParaRPr lang="en-US" altLang="ja-JP" dirty="0"/>
          </a:p>
          <a:p>
            <a:r>
              <a:rPr kumimoji="1" lang="ja-JP" altLang="en-US" dirty="0"/>
              <a:t>いろいろな名前で呼ばれていた：平行流星（１４）、並行流星（１６）、並走流星（３１）、、、</a:t>
            </a:r>
            <a:endParaRPr kumimoji="1" lang="en-US" altLang="ja-JP" dirty="0"/>
          </a:p>
          <a:p>
            <a:r>
              <a:rPr lang="ja-JP" altLang="en-US" dirty="0"/>
              <a:t>ここでは、並走流星と呼ぶ</a:t>
            </a:r>
            <a:endParaRPr kumimoji="1" lang="en-US" altLang="ja-JP" dirty="0"/>
          </a:p>
          <a:p>
            <a:r>
              <a:rPr lang="ja-JP" altLang="en-US" dirty="0"/>
              <a:t>めったに出現しないので出現すると観測者がアップしたデータが蓄積されている</a:t>
            </a:r>
            <a:endParaRPr lang="en-US" altLang="ja-JP" dirty="0"/>
          </a:p>
          <a:p>
            <a:r>
              <a:rPr kumimoji="1" lang="ja-JP" altLang="en-US" dirty="0"/>
              <a:t>この夏の</a:t>
            </a:r>
            <a:r>
              <a:rPr kumimoji="1" lang="en-US" altLang="ja-JP" dirty="0"/>
              <a:t>PER</a:t>
            </a:r>
            <a:r>
              <a:rPr kumimoji="1" lang="ja-JP" altLang="en-US" dirty="0"/>
              <a:t>のような大規模なクラスター現象は、まだとらえられたことはない</a:t>
            </a:r>
            <a:endParaRPr kumimoji="1" lang="en-US" altLang="ja-JP" dirty="0"/>
          </a:p>
          <a:p>
            <a:r>
              <a:rPr lang="ja-JP" altLang="en-US" dirty="0"/>
              <a:t>見ているだけでも楽しいが、どんな点をデータに残せばさらに面白いのか、考えるきっかけにするため、とりあえず集計してみることにした</a:t>
            </a:r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73F2DAB6-B6C7-1AF2-EA38-91FB20A49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27559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0C8E55A-0EA8-4BBE-A0EF-17BBDA5C6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謝辞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757E96D-748D-76F0-51A2-D4FBA2FEF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今回使用した静止画像、動画の撮影</a:t>
            </a:r>
            <a:r>
              <a:rPr lang="ja-JP" altLang="en-US" dirty="0"/>
              <a:t>者（</a:t>
            </a:r>
            <a:r>
              <a:rPr lang="en-US" altLang="ja-JP" dirty="0" err="1"/>
              <a:t>SonotaCo</a:t>
            </a:r>
            <a:r>
              <a:rPr lang="ja-JP" altLang="en-US" dirty="0"/>
              <a:t> </a:t>
            </a:r>
            <a:r>
              <a:rPr lang="en-US" altLang="ja-JP" dirty="0"/>
              <a:t>net)</a:t>
            </a:r>
            <a:r>
              <a:rPr lang="ja-JP" altLang="en-US" dirty="0"/>
              <a:t>の皆さん</a:t>
            </a:r>
            <a:endParaRPr lang="en-US" altLang="ja-JP" dirty="0"/>
          </a:p>
          <a:p>
            <a:pPr marL="0" indent="0">
              <a:buNone/>
            </a:pPr>
            <a:endParaRPr lang="en-US" altLang="ja-JP" dirty="0"/>
          </a:p>
          <a:p>
            <a:r>
              <a:rPr kumimoji="1" lang="ja-JP" altLang="en-US" sz="3300" dirty="0"/>
              <a:t>さぎたりうす、　</a:t>
            </a:r>
            <a:r>
              <a:rPr kumimoji="1" lang="en-US" altLang="ja-JP" sz="3300" dirty="0" err="1"/>
              <a:t>SonotaCo</a:t>
            </a:r>
            <a:r>
              <a:rPr kumimoji="1" lang="ja-JP" altLang="en-US" sz="3300" dirty="0"/>
              <a:t>、　</a:t>
            </a:r>
            <a:r>
              <a:rPr kumimoji="1" lang="en-US" altLang="ja-JP" sz="3300" dirty="0"/>
              <a:t>ts007</a:t>
            </a:r>
            <a:r>
              <a:rPr kumimoji="1" lang="ja-JP" altLang="en-US" sz="3300" dirty="0"/>
              <a:t>、埼玉</a:t>
            </a:r>
            <a:r>
              <a:rPr kumimoji="1" lang="en-US" altLang="ja-JP" sz="3300" dirty="0"/>
              <a:t>N</a:t>
            </a:r>
            <a:r>
              <a:rPr kumimoji="1" lang="ja-JP" altLang="en-US" sz="3300" dirty="0"/>
              <a:t>、</a:t>
            </a:r>
            <a:r>
              <a:rPr kumimoji="1" lang="en-US" altLang="ja-JP" sz="3300" dirty="0"/>
              <a:t>Nakai</a:t>
            </a:r>
            <a:r>
              <a:rPr kumimoji="1" lang="ja-JP" altLang="en-US" sz="3300" dirty="0"/>
              <a:t>、</a:t>
            </a:r>
            <a:endParaRPr kumimoji="1" lang="en-US" altLang="ja-JP" sz="3300" dirty="0"/>
          </a:p>
          <a:p>
            <a:r>
              <a:rPr kumimoji="1" lang="en-US" altLang="ja-JP" sz="3300" dirty="0"/>
              <a:t>take</a:t>
            </a:r>
            <a:r>
              <a:rPr kumimoji="1" lang="ja-JP" altLang="en-US" sz="3300" dirty="0"/>
              <a:t>、　上田昌良、　前田、　</a:t>
            </a:r>
            <a:r>
              <a:rPr kumimoji="1" lang="en-US" altLang="ja-JP" sz="3300" dirty="0"/>
              <a:t>INOUE</a:t>
            </a:r>
            <a:r>
              <a:rPr kumimoji="1" lang="ja-JP" altLang="en-US" sz="3300" dirty="0"/>
              <a:t>、</a:t>
            </a:r>
            <a:r>
              <a:rPr lang="ja-JP" altLang="en-US" sz="3300" dirty="0"/>
              <a:t> </a:t>
            </a:r>
            <a:r>
              <a:rPr kumimoji="1" lang="en-US" altLang="ja-JP" sz="3300" dirty="0"/>
              <a:t>Shimoda</a:t>
            </a:r>
            <a:r>
              <a:rPr kumimoji="1" lang="ja-JP" altLang="en-US" sz="3300" dirty="0"/>
              <a:t>、　藤原康徳、</a:t>
            </a:r>
            <a:endParaRPr kumimoji="1" lang="en-US" altLang="ja-JP" sz="3300" dirty="0"/>
          </a:p>
          <a:p>
            <a:r>
              <a:rPr kumimoji="1" lang="en-US" altLang="ja-JP" sz="3300" dirty="0" err="1"/>
              <a:t>hkawa</a:t>
            </a:r>
            <a:r>
              <a:rPr kumimoji="1" lang="ja-JP" altLang="en-US" sz="3300" dirty="0"/>
              <a:t>、</a:t>
            </a:r>
            <a:r>
              <a:rPr lang="en-US" altLang="ja-JP" sz="3300" dirty="0"/>
              <a:t>JP3TQZ</a:t>
            </a:r>
            <a:r>
              <a:rPr lang="ja-JP" altLang="en-US" sz="3300" dirty="0"/>
              <a:t>、 </a:t>
            </a:r>
            <a:r>
              <a:rPr kumimoji="1" lang="en-US" altLang="ja-JP" sz="3300" dirty="0" err="1"/>
              <a:t>Gakky</a:t>
            </a:r>
            <a:r>
              <a:rPr kumimoji="1" lang="ja-JP" altLang="en-US" sz="3300" dirty="0"/>
              <a:t>、　米口 一彦、　藤井大地</a:t>
            </a:r>
            <a:r>
              <a:rPr lang="ja-JP" altLang="en-US" sz="3300" dirty="0"/>
              <a:t>、</a:t>
            </a:r>
            <a:endParaRPr lang="en-US" altLang="ja-JP" sz="3300" dirty="0"/>
          </a:p>
          <a:p>
            <a:r>
              <a:rPr lang="ja-JP" altLang="en-US" sz="3300" dirty="0"/>
              <a:t>室石、司馬、</a:t>
            </a:r>
            <a:r>
              <a:rPr lang="en-US" altLang="ja-JP" sz="3300" dirty="0"/>
              <a:t>bs-soma</a:t>
            </a:r>
            <a:r>
              <a:rPr lang="ja-JP" altLang="en-US" sz="3300" dirty="0"/>
              <a:t>、</a:t>
            </a:r>
            <a:r>
              <a:rPr lang="en-US" altLang="ja-JP" sz="3300" dirty="0"/>
              <a:t> </a:t>
            </a:r>
            <a:r>
              <a:rPr lang="en-US" altLang="ja-JP" sz="3300" dirty="0" err="1"/>
              <a:t>tono</a:t>
            </a:r>
            <a:r>
              <a:rPr lang="ja-JP" altLang="en-US" sz="3300" dirty="0"/>
              <a:t>、岡本、</a:t>
            </a:r>
            <a:endParaRPr kumimoji="1" lang="en-US" altLang="ja-JP" sz="3300" dirty="0"/>
          </a:p>
          <a:p>
            <a:r>
              <a:rPr lang="en-US" altLang="ja-JP" sz="3300" dirty="0" err="1"/>
              <a:t>masuzawa</a:t>
            </a:r>
            <a:r>
              <a:rPr lang="ja-JP" altLang="en-US" sz="3300" dirty="0"/>
              <a:t>、 </a:t>
            </a:r>
            <a:r>
              <a:rPr lang="en-US" altLang="ja-JP" sz="3300" dirty="0" err="1"/>
              <a:t>H.Yamakawa</a:t>
            </a:r>
            <a:r>
              <a:rPr lang="ja-JP" altLang="en-US" sz="3300" dirty="0"/>
              <a:t>、 三好、</a:t>
            </a:r>
            <a:r>
              <a:rPr lang="en-US" altLang="ja-JP" sz="3300" dirty="0"/>
              <a:t> mars</a:t>
            </a:r>
            <a:r>
              <a:rPr lang="ja-JP" altLang="en-US" sz="3300" dirty="0"/>
              <a:t>、</a:t>
            </a:r>
            <a:r>
              <a:rPr lang="en-US" altLang="ja-JP" sz="3300" dirty="0"/>
              <a:t>yasu9999</a:t>
            </a:r>
            <a:endParaRPr kumimoji="1" lang="en-US" altLang="ja-JP" sz="3300" dirty="0"/>
          </a:p>
          <a:p>
            <a:endParaRPr lang="en-US" altLang="ja-JP" sz="3300" dirty="0"/>
          </a:p>
          <a:p>
            <a:r>
              <a:rPr kumimoji="1" lang="ja-JP" altLang="en-US" sz="3300" dirty="0"/>
              <a:t>ありがとうございました。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32D73479-CF89-C4CC-02E7-3D1825428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C6E72D7-9F08-B01D-75F9-C7F78F0EF1A5}"/>
              </a:ext>
            </a:extLst>
          </p:cNvPr>
          <p:cNvSpPr txBox="1"/>
          <p:nvPr/>
        </p:nvSpPr>
        <p:spPr>
          <a:xfrm>
            <a:off x="891500" y="6246894"/>
            <a:ext cx="61933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https://sonotaco.jp/forum/index.php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62528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DFC1538-05E8-AFC1-B207-B3A2946A4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SN07</a:t>
            </a:r>
            <a:r>
              <a:rPr lang="ja-JP" altLang="en-US" dirty="0"/>
              <a:t>　　</a:t>
            </a:r>
            <a:r>
              <a:rPr lang="en-US" altLang="ja-JP" dirty="0"/>
              <a:t>20130112_234717</a:t>
            </a:r>
            <a:r>
              <a:rPr lang="ja-JP" altLang="en-US" dirty="0"/>
              <a:t>　静止画</a:t>
            </a:r>
            <a:endParaRPr kumimoji="1" lang="ja-JP" altLang="en-US" dirty="0"/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3A39CBFF-C9AC-0EFF-0A0A-622A58E2E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95" y="1052226"/>
            <a:ext cx="5808198" cy="3872132"/>
          </a:xfrm>
          <a:prstGeom prst="rect">
            <a:avLst/>
          </a:prstGeom>
        </p:spPr>
      </p:pic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37DFAD4E-B6EB-E05B-CDF6-D3E8D1D786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942" y="2933821"/>
            <a:ext cx="4791801" cy="3593851"/>
          </a:xfr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DE6F5A94-B01F-7862-602A-05513832A7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622" y="1052226"/>
            <a:ext cx="3574600" cy="5475446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88432BC1-F41A-F0DE-CB8F-A1CD36C333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28" y="3614878"/>
            <a:ext cx="3707800" cy="2912794"/>
          </a:xfrm>
          <a:prstGeom prst="rect">
            <a:avLst/>
          </a:prstGeom>
        </p:spPr>
      </p:pic>
      <p:sp>
        <p:nvSpPr>
          <p:cNvPr id="14" name="スライド番号プレースホルダー 13">
            <a:extLst>
              <a:ext uri="{FF2B5EF4-FFF2-40B4-BE49-F238E27FC236}">
                <a16:creationId xmlns:a16="http://schemas.microsoft.com/office/drawing/2014/main" id="{2D91DC2B-1766-0ABA-CD64-A2787E48F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1010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B5D121A-F25A-EACA-270E-697CB67B2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SN07</a:t>
            </a:r>
            <a:r>
              <a:rPr lang="ja-JP" altLang="en-US" dirty="0"/>
              <a:t>　　</a:t>
            </a:r>
            <a:r>
              <a:rPr lang="en-US" altLang="ja-JP" dirty="0"/>
              <a:t>20130112_234717</a:t>
            </a:r>
            <a:r>
              <a:rPr lang="ja-JP" altLang="en-US" dirty="0"/>
              <a:t>　動画</a:t>
            </a:r>
            <a:endParaRPr kumimoji="1" lang="ja-JP" altLang="en-US" dirty="0"/>
          </a:p>
        </p:txBody>
      </p:sp>
      <p:pic>
        <p:nvPicPr>
          <p:cNvPr id="4" name="SN07_M20130112_234717_Nagano1_m1">
            <a:hlinkClick r:id="" action="ppaction://media"/>
            <a:extLst>
              <a:ext uri="{FF2B5EF4-FFF2-40B4-BE49-F238E27FC236}">
                <a16:creationId xmlns:a16="http://schemas.microsoft.com/office/drawing/2014/main" id="{72F1231B-7E12-767B-DD2E-CA6B885D7C4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8669" y="2113620"/>
            <a:ext cx="5510186" cy="4132314"/>
          </a:xfrm>
        </p:spPr>
      </p:pic>
      <p:pic>
        <p:nvPicPr>
          <p:cNvPr id="5" name="SN07_M20130112_234718_SonotaCo">
            <a:hlinkClick r:id="" action="ppaction://media"/>
            <a:extLst>
              <a:ext uri="{FF2B5EF4-FFF2-40B4-BE49-F238E27FC236}">
                <a16:creationId xmlns:a16="http://schemas.microsoft.com/office/drawing/2014/main" id="{1FF95712-9D8D-D6E6-6E86-1C00BD30ED1A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89024" y="2113621"/>
            <a:ext cx="6198472" cy="4132314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2B4C19C8-2B57-4769-C24F-A7985CD6A63D}"/>
              </a:ext>
            </a:extLst>
          </p:cNvPr>
          <p:cNvSpPr txBox="1"/>
          <p:nvPr/>
        </p:nvSpPr>
        <p:spPr>
          <a:xfrm>
            <a:off x="6043993" y="1675051"/>
            <a:ext cx="2454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２台のカメラ分を連続に</a:t>
            </a:r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BADB9CC-524A-6FBA-9FBE-824EFEB2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902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764F26C-DA0A-6D26-ACAE-76E10CD07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SN07</a:t>
            </a:r>
            <a:r>
              <a:rPr lang="ja-JP" altLang="en-US" dirty="0"/>
              <a:t>　　</a:t>
            </a:r>
            <a:r>
              <a:rPr lang="en-US" altLang="ja-JP" dirty="0"/>
              <a:t>20130112_234717</a:t>
            </a:r>
            <a:r>
              <a:rPr lang="ja-JP" altLang="en-US" dirty="0"/>
              <a:t>　解析結果</a:t>
            </a:r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14051EC-5B8A-2D77-A387-28396F4D7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/>
              <a:t>同時流星として解析された結果がアップされているものもある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1CFE40B8-3712-AA0A-B49E-D75A7E213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222463FA-D55D-994B-136E-CB8A0B075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95" y="1700028"/>
            <a:ext cx="6477000" cy="46863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D591E496-5890-78FD-6ED2-5894A7EA2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606" y="2853174"/>
            <a:ext cx="4883221" cy="3533154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8017AFF-B688-F4E9-EE7F-780E5267AB19}"/>
              </a:ext>
            </a:extLst>
          </p:cNvPr>
          <p:cNvSpPr txBox="1"/>
          <p:nvPr/>
        </p:nvSpPr>
        <p:spPr>
          <a:xfrm>
            <a:off x="7302997" y="2206843"/>
            <a:ext cx="4546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それぞれの流星を分離して解析されたものは</a:t>
            </a:r>
            <a:endParaRPr kumimoji="1" lang="en-US" altLang="ja-JP" dirty="0"/>
          </a:p>
          <a:p>
            <a:r>
              <a:rPr kumimoji="1" lang="ja-JP" altLang="en-US" dirty="0"/>
              <a:t>少なく、平均軌道が多い</a:t>
            </a:r>
          </a:p>
        </p:txBody>
      </p:sp>
    </p:spTree>
    <p:extLst>
      <p:ext uri="{BB962C8B-B14F-4D97-AF65-F5344CB8AC3E}">
        <p14:creationId xmlns:p14="http://schemas.microsoft.com/office/powerpoint/2010/main" val="1048345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264B38A7-C55B-03F3-A1E8-EDF872DA0C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97325"/>
            <a:ext cx="6095047" cy="5029099"/>
          </a:xfr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D0F4F458-3B3C-654D-C7AD-8E38C0942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SN10</a:t>
            </a:r>
            <a:r>
              <a:rPr lang="ja-JP" altLang="en-US" dirty="0"/>
              <a:t>　</a:t>
            </a:r>
            <a:r>
              <a:rPr lang="en-US" altLang="ja-JP" dirty="0"/>
              <a:t>20140920_215155</a:t>
            </a:r>
            <a:endParaRPr kumimoji="1" lang="ja-JP" altLang="en-US" dirty="0"/>
          </a:p>
        </p:txBody>
      </p:sp>
      <p:pic>
        <p:nvPicPr>
          <p:cNvPr id="6" name="SN10_M20140920_215155_JPKN1_W">
            <a:hlinkClick r:id="" action="ppaction://media"/>
            <a:extLst>
              <a:ext uri="{FF2B5EF4-FFF2-40B4-BE49-F238E27FC236}">
                <a16:creationId xmlns:a16="http://schemas.microsoft.com/office/drawing/2014/main" id="{C34D17BF-09C9-90E9-EA3F-0ECF0C1C7C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6609" y="1631576"/>
            <a:ext cx="6858000" cy="4790073"/>
          </a:xfrm>
          <a:prstGeom prst="rect">
            <a:avLst/>
          </a:prstGeom>
        </p:spPr>
      </p:pic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9ACA8A6-F35B-0335-A98E-949ED673B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B8BEBBB8-E39C-A6E7-73B1-680695779CB3}"/>
              </a:ext>
            </a:extLst>
          </p:cNvPr>
          <p:cNvSpPr txBox="1"/>
          <p:nvPr/>
        </p:nvSpPr>
        <p:spPr>
          <a:xfrm>
            <a:off x="8991123" y="537385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静止画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3E75B07-28B5-3C95-D8C5-E77FEB12FF11}"/>
              </a:ext>
            </a:extLst>
          </p:cNvPr>
          <p:cNvSpPr txBox="1"/>
          <p:nvPr/>
        </p:nvSpPr>
        <p:spPr>
          <a:xfrm>
            <a:off x="7251419" y="6145820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HD</a:t>
            </a:r>
            <a:r>
              <a:rPr kumimoji="1" lang="ja-JP" altLang="en-US" dirty="0"/>
              <a:t>ビデオ動画　</a:t>
            </a:r>
            <a:r>
              <a:rPr kumimoji="1" lang="en-US" altLang="ja-JP" dirty="0"/>
              <a:t>25</a:t>
            </a:r>
            <a:r>
              <a:rPr kumimoji="1" lang="ja-JP" altLang="en-US" dirty="0"/>
              <a:t>㎜</a:t>
            </a:r>
          </a:p>
        </p:txBody>
      </p:sp>
    </p:spTree>
    <p:extLst>
      <p:ext uri="{BB962C8B-B14F-4D97-AF65-F5344CB8AC3E}">
        <p14:creationId xmlns:p14="http://schemas.microsoft.com/office/powerpoint/2010/main" val="65656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AF6B779-7930-B87E-5812-34EB5F25E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静止画の例１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8E01A69D-AA0D-FFCB-B7F7-B6F4D9D61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1" y="1116725"/>
            <a:ext cx="6143093" cy="4095395"/>
          </a:xfr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2B304908-C94D-A79F-0228-E5EE15F02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078" y="3820080"/>
            <a:ext cx="8604738" cy="2784081"/>
          </a:xfrm>
          <a:prstGeom prst="rect">
            <a:avLst/>
          </a:prstGeom>
        </p:spPr>
      </p:pic>
      <p:sp>
        <p:nvSpPr>
          <p:cNvPr id="8" name="スライド番号プレースホルダー 7">
            <a:extLst>
              <a:ext uri="{FF2B5EF4-FFF2-40B4-BE49-F238E27FC236}">
                <a16:creationId xmlns:a16="http://schemas.microsoft.com/office/drawing/2014/main" id="{BE40433B-8001-DB8A-1B15-D4BB129BC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42480055-5519-CA66-9463-2752A9CCB5D0}"/>
              </a:ext>
            </a:extLst>
          </p:cNvPr>
          <p:cNvSpPr txBox="1"/>
          <p:nvPr/>
        </p:nvSpPr>
        <p:spPr>
          <a:xfrm>
            <a:off x="417561" y="5296486"/>
            <a:ext cx="2731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SD</a:t>
            </a:r>
            <a:r>
              <a:rPr kumimoji="1" lang="ja-JP" altLang="en-US" dirty="0"/>
              <a:t>ビデオ</a:t>
            </a:r>
            <a:endParaRPr kumimoji="1" lang="en-US" altLang="ja-JP" dirty="0"/>
          </a:p>
          <a:p>
            <a:r>
              <a:rPr kumimoji="1" lang="en-US" altLang="ja-JP" dirty="0"/>
              <a:t>SN18</a:t>
            </a:r>
            <a:r>
              <a:rPr kumimoji="1" lang="ja-JP" altLang="en-US" dirty="0"/>
              <a:t>　　</a:t>
            </a:r>
            <a:r>
              <a:rPr kumimoji="1" lang="en-US" altLang="ja-JP" dirty="0"/>
              <a:t>20210308_234512</a:t>
            </a:r>
            <a:endParaRPr kumimoji="1" lang="ja-JP" altLang="en-US" dirty="0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6995D421-98A4-99D3-AB0A-C32C18034E61}"/>
              </a:ext>
            </a:extLst>
          </p:cNvPr>
          <p:cNvSpPr txBox="1"/>
          <p:nvPr/>
        </p:nvSpPr>
        <p:spPr>
          <a:xfrm>
            <a:off x="10660031" y="3404382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HD</a:t>
            </a:r>
            <a:r>
              <a:rPr kumimoji="1" lang="ja-JP" altLang="en-US" dirty="0"/>
              <a:t>ビデオ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CB5FFD4D-CE76-48A8-5A1B-8C6D0A0FCE04}"/>
              </a:ext>
            </a:extLst>
          </p:cNvPr>
          <p:cNvSpPr txBox="1"/>
          <p:nvPr/>
        </p:nvSpPr>
        <p:spPr>
          <a:xfrm>
            <a:off x="7323993" y="3404382"/>
            <a:ext cx="32687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SN22  </a:t>
            </a:r>
            <a:r>
              <a:rPr lang="ja-JP" altLang="en-US" dirty="0"/>
              <a:t>20220206_052909  火球</a:t>
            </a:r>
          </a:p>
        </p:txBody>
      </p:sp>
    </p:spTree>
    <p:extLst>
      <p:ext uri="{BB962C8B-B14F-4D97-AF65-F5344CB8AC3E}">
        <p14:creationId xmlns:p14="http://schemas.microsoft.com/office/powerpoint/2010/main" val="2352850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602F93D-F242-B269-C2EF-8C50B8AFD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静止画の例２</a:t>
            </a: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7BE8B168-8CF2-E76A-89E4-DD649355B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84" y="2369466"/>
            <a:ext cx="7479323" cy="4207119"/>
          </a:xfrm>
          <a:prstGeom prst="rect">
            <a:avLst/>
          </a:prstGeom>
        </p:spPr>
      </p:pic>
      <p:sp>
        <p:nvSpPr>
          <p:cNvPr id="8" name="スライド番号プレースホルダー 7">
            <a:extLst>
              <a:ext uri="{FF2B5EF4-FFF2-40B4-BE49-F238E27FC236}">
                <a16:creationId xmlns:a16="http://schemas.microsoft.com/office/drawing/2014/main" id="{D5DEA4B8-B7EA-2853-A390-6C85BE4FB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9</a:t>
            </a:fld>
            <a:endParaRPr kumimoji="1" lang="ja-JP" altLang="en-US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4B31E72E-6636-77AC-527B-3513520B3A16}"/>
              </a:ext>
            </a:extLst>
          </p:cNvPr>
          <p:cNvSpPr txBox="1"/>
          <p:nvPr/>
        </p:nvSpPr>
        <p:spPr>
          <a:xfrm>
            <a:off x="2272646" y="1983172"/>
            <a:ext cx="2533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HD</a:t>
            </a:r>
            <a:r>
              <a:rPr kumimoji="1" lang="ja-JP" altLang="en-US" dirty="0"/>
              <a:t>ビデオ　</a:t>
            </a:r>
            <a:r>
              <a:rPr kumimoji="1" lang="en-US" altLang="ja-JP" dirty="0"/>
              <a:t>25mm</a:t>
            </a:r>
            <a:r>
              <a:rPr kumimoji="1" lang="ja-JP" altLang="en-US" dirty="0"/>
              <a:t>レンズ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8C149680-74CE-9CC2-D38B-26EDB46AB4BE}"/>
              </a:ext>
            </a:extLst>
          </p:cNvPr>
          <p:cNvSpPr txBox="1"/>
          <p:nvPr/>
        </p:nvSpPr>
        <p:spPr>
          <a:xfrm>
            <a:off x="276284" y="1571732"/>
            <a:ext cx="61936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SN28  </a:t>
            </a:r>
            <a:r>
              <a:rPr lang="ja-JP" altLang="en-US" dirty="0"/>
              <a:t>20231223_011907</a:t>
            </a:r>
          </a:p>
        </p:txBody>
      </p:sp>
      <p:sp>
        <p:nvSpPr>
          <p:cNvPr id="14" name="コンテンツ プレースホルダー 13">
            <a:extLst>
              <a:ext uri="{FF2B5EF4-FFF2-40B4-BE49-F238E27FC236}">
                <a16:creationId xmlns:a16="http://schemas.microsoft.com/office/drawing/2014/main" id="{61E17F34-7074-0166-781A-3A76912BE3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ja-JP" altLang="en-US" dirty="0"/>
          </a:p>
        </p:txBody>
      </p:sp>
      <p:pic>
        <p:nvPicPr>
          <p:cNvPr id="15" name="図 14">
            <a:extLst>
              <a:ext uri="{FF2B5EF4-FFF2-40B4-BE49-F238E27FC236}">
                <a16:creationId xmlns:a16="http://schemas.microsoft.com/office/drawing/2014/main" id="{C8B237A2-3C3B-0D7E-7FAB-B3358199F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712" y="128337"/>
            <a:ext cx="7183316" cy="4788877"/>
          </a:xfrm>
          <a:prstGeom prst="rect">
            <a:avLst/>
          </a:prstGeom>
        </p:spPr>
      </p:pic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8A8C6D95-190C-FE15-48AF-8D7E75C02F38}"/>
              </a:ext>
            </a:extLst>
          </p:cNvPr>
          <p:cNvSpPr txBox="1"/>
          <p:nvPr/>
        </p:nvSpPr>
        <p:spPr>
          <a:xfrm>
            <a:off x="8964211" y="4939753"/>
            <a:ext cx="30248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SN34   </a:t>
            </a:r>
            <a:r>
              <a:rPr lang="ja-JP" altLang="en-US" dirty="0"/>
              <a:t>20250206_013257</a:t>
            </a:r>
          </a:p>
        </p:txBody>
      </p:sp>
    </p:spTree>
    <p:extLst>
      <p:ext uri="{BB962C8B-B14F-4D97-AF65-F5344CB8AC3E}">
        <p14:creationId xmlns:p14="http://schemas.microsoft.com/office/powerpoint/2010/main" val="1658715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337312A-1C76-C313-686D-F10286083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C3E1E221-8DB9-B382-E768-A4666E2F0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000" y="2049212"/>
            <a:ext cx="10753725" cy="5046962"/>
          </a:xfrm>
        </p:spPr>
        <p:txBody>
          <a:bodyPr/>
          <a:lstStyle/>
          <a:p>
            <a:r>
              <a:rPr lang="en-US" altLang="ja-JP" dirty="0"/>
              <a:t>SN26   20230813_002436</a:t>
            </a:r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F09981B0-155D-05F5-6E37-F398C420E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10</a:t>
            </a:fld>
            <a:endParaRPr kumimoji="1" lang="ja-JP" altLang="en-US"/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1E05C982-6EDB-77B4-CDE4-35F8A56D5C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7539" y="3006114"/>
            <a:ext cx="7268031" cy="4090060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E35312C-6F41-D143-BC40-3C9C9D9FD53C}"/>
              </a:ext>
            </a:extLst>
          </p:cNvPr>
          <p:cNvSpPr txBox="1"/>
          <p:nvPr/>
        </p:nvSpPr>
        <p:spPr>
          <a:xfrm>
            <a:off x="269450" y="2465752"/>
            <a:ext cx="3241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HD</a:t>
            </a:r>
            <a:r>
              <a:rPr kumimoji="1" lang="ja-JP" altLang="en-US" dirty="0"/>
              <a:t>ビデオ（魚眼レンズ）　１４０度</a:t>
            </a:r>
          </a:p>
        </p:txBody>
      </p:sp>
      <p:pic>
        <p:nvPicPr>
          <p:cNvPr id="6" name="SN26_M20230813_002436_JPMZ1_Z3前田">
            <a:hlinkClick r:id="" action="ppaction://media"/>
            <a:extLst>
              <a:ext uri="{FF2B5EF4-FFF2-40B4-BE49-F238E27FC236}">
                <a16:creationId xmlns:a16="http://schemas.microsoft.com/office/drawing/2014/main" id="{45FBFE56-DEA5-F1C6-C43C-D3BE68CE595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73563" y="108641"/>
            <a:ext cx="8134350" cy="4572000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E0AA3F5B-D488-731F-474A-0CE1E4185009}"/>
              </a:ext>
            </a:extLst>
          </p:cNvPr>
          <p:cNvSpPr txBox="1"/>
          <p:nvPr/>
        </p:nvSpPr>
        <p:spPr>
          <a:xfrm>
            <a:off x="10223394" y="49561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動画</a:t>
            </a:r>
          </a:p>
        </p:txBody>
      </p:sp>
    </p:spTree>
    <p:extLst>
      <p:ext uri="{BB962C8B-B14F-4D97-AF65-F5344CB8AC3E}">
        <p14:creationId xmlns:p14="http://schemas.microsoft.com/office/powerpoint/2010/main" val="193934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100749F-012F-9CBD-1C94-EBC6BB7F4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B8385F47-384C-F703-38DC-DE7E8B419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97" y="2176146"/>
            <a:ext cx="7994103" cy="4496683"/>
          </a:xfrm>
        </p:spPr>
      </p:pic>
      <p:sp>
        <p:nvSpPr>
          <p:cNvPr id="8" name="スライド番号プレースホルダー 7">
            <a:extLst>
              <a:ext uri="{FF2B5EF4-FFF2-40B4-BE49-F238E27FC236}">
                <a16:creationId xmlns:a16="http://schemas.microsoft.com/office/drawing/2014/main" id="{8F5AD5D2-9256-0A72-41F2-4D93EEA18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11</a:t>
            </a:fld>
            <a:endParaRPr kumimoji="1" lang="ja-JP" altLang="en-US"/>
          </a:p>
        </p:txBody>
      </p:sp>
      <p:pic>
        <p:nvPicPr>
          <p:cNvPr id="9" name="SN33_M20240622_011940_JPNARA03_85 (1)藤原">
            <a:hlinkClick r:id="" action="ppaction://media"/>
            <a:extLst>
              <a:ext uri="{FF2B5EF4-FFF2-40B4-BE49-F238E27FC236}">
                <a16:creationId xmlns:a16="http://schemas.microsoft.com/office/drawing/2014/main" id="{6D427BF9-D94A-D49B-E82E-8A72EC61CD0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20185" y="1595327"/>
            <a:ext cx="8134350" cy="4572000"/>
          </a:xfrm>
          <a:prstGeom prst="rect">
            <a:avLst/>
          </a:prstGeom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47AC5980-63A9-DA16-29E1-5B4BA0F906ED}"/>
              </a:ext>
            </a:extLst>
          </p:cNvPr>
          <p:cNvSpPr txBox="1"/>
          <p:nvPr/>
        </p:nvSpPr>
        <p:spPr>
          <a:xfrm>
            <a:off x="264320" y="1312502"/>
            <a:ext cx="70580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SN33</a:t>
            </a:r>
            <a:r>
              <a:rPr lang="ja-JP" altLang="en-US" dirty="0"/>
              <a:t>　　20240622_011940　８５㎜レンズ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1C31F8D6-5BED-61E6-A5CA-7D4784CDA5B5}"/>
              </a:ext>
            </a:extLst>
          </p:cNvPr>
          <p:cNvSpPr txBox="1"/>
          <p:nvPr/>
        </p:nvSpPr>
        <p:spPr>
          <a:xfrm>
            <a:off x="5820185" y="1256938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HD</a:t>
            </a:r>
            <a:r>
              <a:rPr kumimoji="1" lang="ja-JP" altLang="en-US" dirty="0"/>
              <a:t>ビデオ</a:t>
            </a:r>
          </a:p>
        </p:txBody>
      </p:sp>
    </p:spTree>
    <p:extLst>
      <p:ext uri="{BB962C8B-B14F-4D97-AF65-F5344CB8AC3E}">
        <p14:creationId xmlns:p14="http://schemas.microsoft.com/office/powerpoint/2010/main" val="263390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E9A4EA5-3B30-4119-D509-CBD5B5E3B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n</a:t>
            </a:r>
            <a:r>
              <a:rPr lang="ja-JP" altLang="en-US" dirty="0"/>
              <a:t> の多い例１</a:t>
            </a:r>
            <a:endParaRPr kumimoji="1" lang="ja-JP" altLang="en-US" dirty="0"/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ADC7743A-9A82-66D2-5175-16190AC5D9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5" y="2194560"/>
            <a:ext cx="7253442" cy="4080061"/>
          </a:xfrm>
        </p:spPr>
      </p:pic>
      <p:sp>
        <p:nvSpPr>
          <p:cNvPr id="8" name="スライド番号プレースホルダー 7">
            <a:extLst>
              <a:ext uri="{FF2B5EF4-FFF2-40B4-BE49-F238E27FC236}">
                <a16:creationId xmlns:a16="http://schemas.microsoft.com/office/drawing/2014/main" id="{8E18AC07-C74A-D132-7B47-8ECDFEA87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12</a:t>
            </a:fld>
            <a:endParaRPr kumimoji="1" lang="ja-JP" altLang="en-US" dirty="0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C0CE80F5-201F-CDC0-E3EA-2614196EF6FE}"/>
              </a:ext>
            </a:extLst>
          </p:cNvPr>
          <p:cNvSpPr txBox="1"/>
          <p:nvPr/>
        </p:nvSpPr>
        <p:spPr>
          <a:xfrm>
            <a:off x="888023" y="6274621"/>
            <a:ext cx="61933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SN31  </a:t>
            </a:r>
            <a:r>
              <a:rPr lang="ja-JP" altLang="en-US" dirty="0"/>
              <a:t>20231030_222317     </a:t>
            </a:r>
            <a:r>
              <a:rPr lang="en-US" altLang="ja-JP" dirty="0"/>
              <a:t>n=4</a:t>
            </a:r>
            <a:endParaRPr lang="ja-JP" altLang="en-US" dirty="0"/>
          </a:p>
        </p:txBody>
      </p:sp>
      <p:pic>
        <p:nvPicPr>
          <p:cNvPr id="11" name="SN31_M20231030_223235_JPTKB_1_INOUE">
            <a:hlinkClick r:id="" action="ppaction://media"/>
            <a:extLst>
              <a:ext uri="{FF2B5EF4-FFF2-40B4-BE49-F238E27FC236}">
                <a16:creationId xmlns:a16="http://schemas.microsoft.com/office/drawing/2014/main" id="{15EA7B36-DDB9-975A-14E8-B6477C7830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36131" y="140325"/>
            <a:ext cx="7665955" cy="4312100"/>
          </a:xfrm>
          <a:prstGeom prst="rect">
            <a:avLst/>
          </a:prstGeom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07746578-BE33-0643-5F2F-492645A4DF0B}"/>
              </a:ext>
            </a:extLst>
          </p:cNvPr>
          <p:cNvSpPr txBox="1"/>
          <p:nvPr/>
        </p:nvSpPr>
        <p:spPr>
          <a:xfrm>
            <a:off x="10258474" y="4610421"/>
            <a:ext cx="1576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HD</a:t>
            </a:r>
            <a:r>
              <a:rPr kumimoji="1" lang="ja-JP" altLang="en-US" dirty="0"/>
              <a:t>ビデオ動画</a:t>
            </a:r>
          </a:p>
        </p:txBody>
      </p:sp>
    </p:spTree>
    <p:extLst>
      <p:ext uri="{BB962C8B-B14F-4D97-AF65-F5344CB8AC3E}">
        <p14:creationId xmlns:p14="http://schemas.microsoft.com/office/powerpoint/2010/main" val="282308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08DA2CF-0155-DAE4-A6A4-0897A899D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n </a:t>
            </a:r>
            <a:r>
              <a:rPr kumimoji="1" lang="ja-JP" altLang="en-US" dirty="0"/>
              <a:t>の多い例２</a:t>
            </a:r>
          </a:p>
        </p:txBody>
      </p:sp>
      <p:sp>
        <p:nvSpPr>
          <p:cNvPr id="8" name="スライド番号プレースホルダー 7">
            <a:extLst>
              <a:ext uri="{FF2B5EF4-FFF2-40B4-BE49-F238E27FC236}">
                <a16:creationId xmlns:a16="http://schemas.microsoft.com/office/drawing/2014/main" id="{5E0C0DD3-B4B8-948C-8456-CDB262B40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13</a:t>
            </a:fld>
            <a:endParaRPr kumimoji="1" lang="ja-JP" altLang="en-US"/>
          </a:p>
        </p:txBody>
      </p:sp>
      <p:pic>
        <p:nvPicPr>
          <p:cNvPr id="13" name="SN40_M20180419_031353_Osaka03_6上田">
            <a:hlinkClick r:id="" action="ppaction://media"/>
            <a:extLst>
              <a:ext uri="{FF2B5EF4-FFF2-40B4-BE49-F238E27FC236}">
                <a16:creationId xmlns:a16="http://schemas.microsoft.com/office/drawing/2014/main" id="{DFD1B790-FB93-0EBE-84DD-A5F5C47933D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50644" y="549084"/>
            <a:ext cx="6729413" cy="5046662"/>
          </a:xfrm>
        </p:spPr>
      </p:pic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46BD4E74-3A6A-37E6-D3B1-76390777D631}"/>
              </a:ext>
            </a:extLst>
          </p:cNvPr>
          <p:cNvSpPr txBox="1"/>
          <p:nvPr/>
        </p:nvSpPr>
        <p:spPr>
          <a:xfrm>
            <a:off x="439557" y="1320577"/>
            <a:ext cx="26483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SN40   </a:t>
            </a:r>
            <a:r>
              <a:rPr lang="ja-JP" altLang="en-US" dirty="0"/>
              <a:t>20180419_031353</a:t>
            </a:r>
            <a:endParaRPr lang="en-US" altLang="ja-JP" dirty="0"/>
          </a:p>
          <a:p>
            <a:r>
              <a:rPr lang="ja-JP" altLang="en-US" dirty="0"/>
              <a:t>　　</a:t>
            </a:r>
            <a:r>
              <a:rPr lang="en-US" altLang="ja-JP" dirty="0"/>
              <a:t>n=6</a:t>
            </a:r>
            <a:endParaRPr lang="ja-JP" altLang="en-US" dirty="0"/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E835564A-7AA2-1714-C113-906EFA431D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6770" y="1988339"/>
            <a:ext cx="6858000" cy="4572000"/>
          </a:xfrm>
          <a:prstGeom prst="rect">
            <a:avLst/>
          </a:prstGeom>
        </p:spPr>
      </p:pic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10267E07-A78B-4B1A-34A2-1ADE7CAA2A7D}"/>
              </a:ext>
            </a:extLst>
          </p:cNvPr>
          <p:cNvSpPr txBox="1"/>
          <p:nvPr/>
        </p:nvSpPr>
        <p:spPr>
          <a:xfrm>
            <a:off x="6757987" y="5759282"/>
            <a:ext cx="42194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SD</a:t>
            </a:r>
            <a:r>
              <a:rPr kumimoji="1" lang="ja-JP" altLang="en-US" dirty="0"/>
              <a:t>ビデオ動画：左の静止画とは別のカメラ</a:t>
            </a:r>
            <a:endParaRPr kumimoji="1" lang="en-US" altLang="ja-JP" dirty="0"/>
          </a:p>
          <a:p>
            <a:r>
              <a:rPr kumimoji="1" lang="ja-JP" altLang="en-US" dirty="0"/>
              <a:t>　　　　暗くて見づらい</a:t>
            </a: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0230B5E0-B56D-2889-C2BB-063973FAB54B}"/>
              </a:ext>
            </a:extLst>
          </p:cNvPr>
          <p:cNvSpPr txBox="1"/>
          <p:nvPr/>
        </p:nvSpPr>
        <p:spPr>
          <a:xfrm>
            <a:off x="4922044" y="627462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静止画</a:t>
            </a:r>
          </a:p>
        </p:txBody>
      </p:sp>
      <p:sp>
        <p:nvSpPr>
          <p:cNvPr id="20" name="楕円 19">
            <a:extLst>
              <a:ext uri="{FF2B5EF4-FFF2-40B4-BE49-F238E27FC236}">
                <a16:creationId xmlns:a16="http://schemas.microsoft.com/office/drawing/2014/main" id="{FC2ED2D0-BA66-BACA-BDF7-1A17D718B6AF}"/>
              </a:ext>
            </a:extLst>
          </p:cNvPr>
          <p:cNvSpPr/>
          <p:nvPr/>
        </p:nvSpPr>
        <p:spPr>
          <a:xfrm>
            <a:off x="7600951" y="3429000"/>
            <a:ext cx="1078705" cy="1014413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489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38E4316-214D-719F-2EA2-5B452553E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/>
              <a:t>PER</a:t>
            </a:r>
            <a:r>
              <a:rPr kumimoji="1" lang="ja-JP" altLang="en-US" dirty="0"/>
              <a:t>の例</a:t>
            </a:r>
          </a:p>
        </p:txBody>
      </p:sp>
      <p:pic>
        <p:nvPicPr>
          <p:cNvPr id="4" name="SN46_M20150808_042615_NN4_s0">
            <a:hlinkClick r:id="" action="ppaction://media"/>
            <a:extLst>
              <a:ext uri="{FF2B5EF4-FFF2-40B4-BE49-F238E27FC236}">
                <a16:creationId xmlns:a16="http://schemas.microsoft.com/office/drawing/2014/main" id="{1EF66946-48B5-4849-0DE8-FC58D56F0E7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48819" y="947292"/>
            <a:ext cx="5593040" cy="4194450"/>
          </a:xfrm>
        </p:spPr>
      </p:pic>
      <p:pic>
        <p:nvPicPr>
          <p:cNvPr id="5" name="SN11_M20130813_225427b_FO1_S1前田">
            <a:hlinkClick r:id="" action="ppaction://media"/>
            <a:extLst>
              <a:ext uri="{FF2B5EF4-FFF2-40B4-BE49-F238E27FC236}">
                <a16:creationId xmlns:a16="http://schemas.microsoft.com/office/drawing/2014/main" id="{2229081E-25C5-E2CE-B9C2-F127B8CB7A0B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7956" y="947291"/>
            <a:ext cx="5592599" cy="4194449"/>
          </a:xfrm>
          <a:prstGeom prst="rect">
            <a:avLst/>
          </a:prstGeom>
        </p:spPr>
      </p:pic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42B6F42-0133-76C5-40A1-CE7346317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14</a:t>
            </a:fld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ACB9C7EB-C71F-98D7-8D4E-3554D33143C5}"/>
              </a:ext>
            </a:extLst>
          </p:cNvPr>
          <p:cNvSpPr txBox="1"/>
          <p:nvPr/>
        </p:nvSpPr>
        <p:spPr>
          <a:xfrm>
            <a:off x="117956" y="5630228"/>
            <a:ext cx="3886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SN11</a:t>
            </a:r>
            <a:r>
              <a:rPr kumimoji="1" lang="ja-JP" altLang="en-US" dirty="0"/>
              <a:t>　</a:t>
            </a:r>
            <a:r>
              <a:rPr kumimoji="1" lang="en-US" altLang="ja-JP" dirty="0"/>
              <a:t>20130813_225427</a:t>
            </a:r>
            <a:r>
              <a:rPr kumimoji="1" lang="ja-JP" altLang="en-US" dirty="0"/>
              <a:t>　</a:t>
            </a:r>
            <a:r>
              <a:rPr kumimoji="1" lang="en-US" altLang="ja-JP" dirty="0"/>
              <a:t>n=2, </a:t>
            </a:r>
            <a:r>
              <a:rPr kumimoji="1" lang="ja-JP" altLang="en-US" dirty="0"/>
              <a:t>長経路</a:t>
            </a:r>
            <a:endParaRPr kumimoji="1" lang="en-US" altLang="ja-JP" dirty="0"/>
          </a:p>
          <a:p>
            <a:r>
              <a:rPr kumimoji="1" lang="en-US" altLang="ja-JP" dirty="0"/>
              <a:t>SD</a:t>
            </a:r>
            <a:r>
              <a:rPr kumimoji="1" lang="ja-JP" altLang="en-US" dirty="0"/>
              <a:t>ビデオ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F17EC83-FE13-FAF1-4299-5332188D7907}"/>
              </a:ext>
            </a:extLst>
          </p:cNvPr>
          <p:cNvSpPr txBox="1"/>
          <p:nvPr/>
        </p:nvSpPr>
        <p:spPr>
          <a:xfrm>
            <a:off x="6100820" y="5568826"/>
            <a:ext cx="37254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SN46</a:t>
            </a:r>
            <a:r>
              <a:rPr lang="ja-JP" altLang="en-US" dirty="0"/>
              <a:t>　　20150808_042615　</a:t>
            </a:r>
            <a:r>
              <a:rPr lang="en-US" altLang="ja-JP" dirty="0"/>
              <a:t>n=4</a:t>
            </a:r>
          </a:p>
          <a:p>
            <a:r>
              <a:rPr lang="en-US" altLang="ja-JP" dirty="0"/>
              <a:t>SD</a:t>
            </a:r>
            <a:r>
              <a:rPr lang="ja-JP" altLang="en-US" dirty="0"/>
              <a:t>ビデオ</a:t>
            </a:r>
          </a:p>
        </p:txBody>
      </p:sp>
    </p:spTree>
    <p:extLst>
      <p:ext uri="{BB962C8B-B14F-4D97-AF65-F5344CB8AC3E}">
        <p14:creationId xmlns:p14="http://schemas.microsoft.com/office/powerpoint/2010/main" val="311047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5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39F838-57B7-A822-51A5-72B2EAC41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37CF12D-A763-0F78-696E-FFF23E800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15</a:t>
            </a:fld>
            <a:endParaRPr kumimoji="1" lang="ja-JP" altLang="en-US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36C3DECA-1E3F-6AC7-264F-797119E738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0295" y="1529329"/>
            <a:ext cx="9144000" cy="5143500"/>
          </a:xfrm>
          <a:prstGeom prst="rect">
            <a:avLst/>
          </a:prstGeom>
        </p:spPr>
      </p:pic>
      <p:pic>
        <p:nvPicPr>
          <p:cNvPr id="5" name="SN27_M20231214_023912_JPNARA03_85_2藤原">
            <a:hlinkClick r:id="" action="ppaction://media"/>
            <a:extLst>
              <a:ext uri="{FF2B5EF4-FFF2-40B4-BE49-F238E27FC236}">
                <a16:creationId xmlns:a16="http://schemas.microsoft.com/office/drawing/2014/main" id="{ACF6E6D9-BAA0-176B-BB27-780D172A077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49616" y="1044526"/>
            <a:ext cx="8978900" cy="5046663"/>
          </a:xfr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B07AACF0-33B4-889F-9682-AEB09E860948}"/>
              </a:ext>
            </a:extLst>
          </p:cNvPr>
          <p:cNvSpPr txBox="1"/>
          <p:nvPr/>
        </p:nvSpPr>
        <p:spPr>
          <a:xfrm>
            <a:off x="378619" y="717145"/>
            <a:ext cx="39147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SN27  </a:t>
            </a:r>
            <a:r>
              <a:rPr lang="ja-JP" altLang="en-US" dirty="0"/>
              <a:t>20231214_023912　</a:t>
            </a:r>
            <a:r>
              <a:rPr lang="en-US" altLang="ja-JP" dirty="0"/>
              <a:t>n=4 </a:t>
            </a:r>
          </a:p>
          <a:p>
            <a:r>
              <a:rPr lang="en-US" altLang="ja-JP" dirty="0"/>
              <a:t>    85mm HD</a:t>
            </a:r>
            <a:r>
              <a:rPr lang="ja-JP" altLang="en-US" dirty="0"/>
              <a:t>ビデオ</a:t>
            </a:r>
          </a:p>
        </p:txBody>
      </p:sp>
    </p:spTree>
    <p:extLst>
      <p:ext uri="{BB962C8B-B14F-4D97-AF65-F5344CB8AC3E}">
        <p14:creationId xmlns:p14="http://schemas.microsoft.com/office/powerpoint/2010/main" val="354413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1B5E4EC-971D-4D74-EBFC-E4172DA94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スペクトルも取れた例</a:t>
            </a:r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3345221D-D267-3372-CCB9-51EAB4E7F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06" y="2222695"/>
            <a:ext cx="7779935" cy="4376213"/>
          </a:xfrm>
        </p:spPr>
      </p:pic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7B3E22BA-6290-59BF-4FAA-CEC1FEBD2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16</a:t>
            </a:fld>
            <a:endParaRPr kumimoji="1" lang="ja-JP" altLang="en-US"/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87C965F2-666B-181A-6945-01B2260B7F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427" y="0"/>
            <a:ext cx="2558954" cy="6672829"/>
          </a:xfrm>
          <a:prstGeom prst="rect">
            <a:avLst/>
          </a:prstGeom>
        </p:spPr>
      </p:pic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2E9D3D0E-89AC-2407-BE4B-C802FAC85F13}"/>
              </a:ext>
            </a:extLst>
          </p:cNvPr>
          <p:cNvSpPr txBox="1"/>
          <p:nvPr/>
        </p:nvSpPr>
        <p:spPr>
          <a:xfrm>
            <a:off x="657606" y="1580829"/>
            <a:ext cx="61933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SN43   </a:t>
            </a:r>
            <a:r>
              <a:rPr lang="ja-JP" altLang="en-US" dirty="0"/>
              <a:t>20181216_035932　</a:t>
            </a:r>
            <a:r>
              <a:rPr lang="en-US" altLang="ja-JP" dirty="0"/>
              <a:t>4K</a:t>
            </a:r>
            <a:r>
              <a:rPr lang="ja-JP" altLang="en-US" dirty="0"/>
              <a:t>ビデオ</a:t>
            </a:r>
            <a:r>
              <a:rPr lang="en-US" altLang="ja-JP" dirty="0"/>
              <a:t>  n=3   </a:t>
            </a:r>
            <a:r>
              <a:rPr lang="ja-JP" altLang="en-US" dirty="0"/>
              <a:t>３５㎜レンズ、鉄流星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2D07D703-5778-0EF3-890C-F8FB86997E52}"/>
              </a:ext>
            </a:extLst>
          </p:cNvPr>
          <p:cNvSpPr txBox="1"/>
          <p:nvPr/>
        </p:nvSpPr>
        <p:spPr>
          <a:xfrm>
            <a:off x="2996418" y="386861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</a:rPr>
              <a:t>0</a:t>
            </a:r>
            <a:r>
              <a:rPr kumimoji="1" lang="ja-JP" altLang="en-US" dirty="0">
                <a:solidFill>
                  <a:schemeClr val="bg1"/>
                </a:solidFill>
              </a:rPr>
              <a:t>次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4A408F94-ADC0-651F-8BF5-05D52616ABDF}"/>
              </a:ext>
            </a:extLst>
          </p:cNvPr>
          <p:cNvSpPr txBox="1"/>
          <p:nvPr/>
        </p:nvSpPr>
        <p:spPr>
          <a:xfrm>
            <a:off x="5471400" y="3868616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chemeClr val="bg1"/>
                </a:solidFill>
              </a:rPr>
              <a:t>１次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5D66A9A7-691F-F37E-4803-F1C399AE0B35}"/>
              </a:ext>
            </a:extLst>
          </p:cNvPr>
          <p:cNvSpPr txBox="1"/>
          <p:nvPr/>
        </p:nvSpPr>
        <p:spPr>
          <a:xfrm>
            <a:off x="9609297" y="542778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</a:rPr>
              <a:t>0</a:t>
            </a:r>
            <a:r>
              <a:rPr kumimoji="1" lang="ja-JP" altLang="en-US" dirty="0">
                <a:solidFill>
                  <a:schemeClr val="bg1"/>
                </a:solidFill>
              </a:rPr>
              <a:t>次</a:t>
            </a:r>
          </a:p>
        </p:txBody>
      </p:sp>
    </p:spTree>
    <p:extLst>
      <p:ext uri="{BB962C8B-B14F-4D97-AF65-F5344CB8AC3E}">
        <p14:creationId xmlns:p14="http://schemas.microsoft.com/office/powerpoint/2010/main" val="16792171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9945090-1526-BA32-5B74-C71F961F8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並走流星の条件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DCD6631-F7D1-7791-3801-A454EC497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/>
              <a:t>・ほぼ同時に出現　</a:t>
            </a:r>
            <a:r>
              <a:rPr kumimoji="1" lang="en-US" altLang="ja-JP" dirty="0"/>
              <a:t>(</a:t>
            </a:r>
            <a:r>
              <a:rPr kumimoji="1" lang="ja-JP" altLang="en-US" dirty="0"/>
              <a:t>１秒以内）</a:t>
            </a:r>
            <a:endParaRPr kumimoji="1" lang="en-US" altLang="ja-JP" dirty="0"/>
          </a:p>
          <a:p>
            <a:r>
              <a:rPr lang="ja-JP" altLang="en-US" dirty="0"/>
              <a:t>・ほぼ平行に流れる</a:t>
            </a:r>
            <a:endParaRPr lang="en-US" altLang="ja-JP" dirty="0"/>
          </a:p>
          <a:p>
            <a:endParaRPr lang="en-US" altLang="ja-JP" dirty="0"/>
          </a:p>
          <a:p>
            <a:r>
              <a:rPr lang="ja-JP" altLang="en-US" dirty="0"/>
              <a:t>注意点：　レンズの収差等によって、１つの流星が２つに写ることがある</a:t>
            </a:r>
            <a:endParaRPr lang="en-US" altLang="ja-JP" dirty="0"/>
          </a:p>
          <a:p>
            <a:r>
              <a:rPr lang="ja-JP" altLang="en-US" dirty="0"/>
              <a:t>流星の間隔</a:t>
            </a:r>
            <a:r>
              <a:rPr lang="en-US" altLang="ja-JP" dirty="0"/>
              <a:t>(</a:t>
            </a:r>
            <a:r>
              <a:rPr lang="ja-JP" altLang="en-US" dirty="0"/>
              <a:t>離角）は、基準無し</a:t>
            </a:r>
            <a:endParaRPr lang="en-US" altLang="ja-JP" dirty="0"/>
          </a:p>
          <a:p>
            <a:endParaRPr lang="en-US" altLang="ja-JP" dirty="0"/>
          </a:p>
          <a:p>
            <a:r>
              <a:rPr lang="ja-JP" altLang="en-US" dirty="0"/>
              <a:t>記号説明</a:t>
            </a:r>
            <a:endParaRPr lang="en-US" altLang="ja-JP" dirty="0"/>
          </a:p>
          <a:p>
            <a:r>
              <a:rPr lang="en-US" altLang="ja-JP" dirty="0"/>
              <a:t>N: </a:t>
            </a:r>
            <a:r>
              <a:rPr lang="ja-JP" altLang="en-US" dirty="0"/>
              <a:t>並走流星の現象数</a:t>
            </a:r>
            <a:r>
              <a:rPr lang="en-US" altLang="ja-JP" dirty="0"/>
              <a:t>(</a:t>
            </a:r>
            <a:r>
              <a:rPr lang="ja-JP" altLang="en-US" dirty="0"/>
              <a:t>延べ数の場合もあり</a:t>
            </a:r>
            <a:r>
              <a:rPr lang="en-US" altLang="ja-JP" dirty="0"/>
              <a:t>)</a:t>
            </a:r>
          </a:p>
          <a:p>
            <a:r>
              <a:rPr lang="en-US" altLang="ja-JP" dirty="0"/>
              <a:t>n:  </a:t>
            </a:r>
            <a:r>
              <a:rPr lang="ja-JP" altLang="en-US" dirty="0"/>
              <a:t>並走する流星の数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6B0D1C58-3C2D-D9D4-22A7-E17ECB272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2386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テキスト ボックス 32">
            <a:extLst>
              <a:ext uri="{FF2B5EF4-FFF2-40B4-BE49-F238E27FC236}">
                <a16:creationId xmlns:a16="http://schemas.microsoft.com/office/drawing/2014/main" id="{575B0002-B087-B43D-FE57-C051D43C7AF2}"/>
              </a:ext>
            </a:extLst>
          </p:cNvPr>
          <p:cNvSpPr txBox="1"/>
          <p:nvPr/>
        </p:nvSpPr>
        <p:spPr>
          <a:xfrm>
            <a:off x="7653703" y="763664"/>
            <a:ext cx="4029730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						0.1</a:t>
            </a:r>
            <a:r>
              <a:rPr kumimoji="1" lang="ja-JP" altLang="en-US" dirty="0"/>
              <a:t>度以下</a:t>
            </a:r>
            <a:endParaRPr kumimoji="1" lang="en-US" altLang="ja-JP" dirty="0"/>
          </a:p>
          <a:p>
            <a:r>
              <a:rPr kumimoji="1" lang="en-US" altLang="ja-JP" dirty="0"/>
              <a:t>						1</a:t>
            </a:r>
          </a:p>
          <a:p>
            <a:r>
              <a:rPr kumimoji="1" lang="en-US" altLang="ja-JP" dirty="0"/>
              <a:t>						10</a:t>
            </a:r>
          </a:p>
          <a:p>
            <a:r>
              <a:rPr kumimoji="1" lang="en-US" altLang="ja-JP" dirty="0"/>
              <a:t>						100</a:t>
            </a:r>
          </a:p>
          <a:p>
            <a:r>
              <a:rPr kumimoji="1" lang="en-US" altLang="ja-JP" dirty="0"/>
              <a:t>						</a:t>
            </a:r>
            <a:r>
              <a:rPr kumimoji="1" lang="ja-JP" altLang="en-US" dirty="0"/>
              <a:t>より選択</a:t>
            </a:r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17B3E912-BBE4-8791-EEF2-D1B95FCA5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並走流星リスト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C8AB7408-17F9-E1FD-2A85-1497F778AE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82" y="3052689"/>
            <a:ext cx="10753725" cy="3409717"/>
          </a:xfrm>
        </p:spPr>
      </p:pic>
      <p:cxnSp>
        <p:nvCxnSpPr>
          <p:cNvPr id="9" name="直線矢印コネクタ 8">
            <a:extLst>
              <a:ext uri="{FF2B5EF4-FFF2-40B4-BE49-F238E27FC236}">
                <a16:creationId xmlns:a16="http://schemas.microsoft.com/office/drawing/2014/main" id="{0145C859-7574-D058-1C40-480A5A7BC292}"/>
              </a:ext>
            </a:extLst>
          </p:cNvPr>
          <p:cNvCxnSpPr>
            <a:cxnSpLocks/>
          </p:cNvCxnSpPr>
          <p:nvPr/>
        </p:nvCxnSpPr>
        <p:spPr>
          <a:xfrm>
            <a:off x="3826412" y="2489982"/>
            <a:ext cx="1033975" cy="1448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605D5DB8-AF1D-BCDB-D8E2-4B014D55D5C9}"/>
              </a:ext>
            </a:extLst>
          </p:cNvPr>
          <p:cNvSpPr txBox="1"/>
          <p:nvPr/>
        </p:nvSpPr>
        <p:spPr>
          <a:xfrm>
            <a:off x="2196350" y="2231342"/>
            <a:ext cx="2217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並走した流星の数</a:t>
            </a:r>
            <a:r>
              <a:rPr kumimoji="1" lang="en-US" altLang="ja-JP" dirty="0"/>
              <a:t>(n)</a:t>
            </a:r>
            <a:endParaRPr kumimoji="1" lang="ja-JP" altLang="en-US" dirty="0"/>
          </a:p>
        </p:txBody>
      </p:sp>
      <p:cxnSp>
        <p:nvCxnSpPr>
          <p:cNvPr id="13" name="直線矢印コネクタ 12">
            <a:extLst>
              <a:ext uri="{FF2B5EF4-FFF2-40B4-BE49-F238E27FC236}">
                <a16:creationId xmlns:a16="http://schemas.microsoft.com/office/drawing/2014/main" id="{D4B2A69A-C41F-89A4-3734-5CC19603216C}"/>
              </a:ext>
            </a:extLst>
          </p:cNvPr>
          <p:cNvCxnSpPr>
            <a:cxnSpLocks/>
          </p:cNvCxnSpPr>
          <p:nvPr/>
        </p:nvCxnSpPr>
        <p:spPr>
          <a:xfrm>
            <a:off x="4343399" y="1880024"/>
            <a:ext cx="1213339" cy="2058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AC6B200F-A956-0E39-C393-7B6607D9FAFB}"/>
              </a:ext>
            </a:extLst>
          </p:cNvPr>
          <p:cNvSpPr txBox="1"/>
          <p:nvPr/>
        </p:nvSpPr>
        <p:spPr>
          <a:xfrm>
            <a:off x="3059398" y="1348221"/>
            <a:ext cx="43412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SD</a:t>
            </a:r>
            <a:r>
              <a:rPr kumimoji="1" lang="ja-JP" altLang="en-US" dirty="0"/>
              <a:t>：</a:t>
            </a:r>
            <a:r>
              <a:rPr lang="en-US" altLang="ja-JP" dirty="0"/>
              <a:t>720x480</a:t>
            </a:r>
            <a:r>
              <a:rPr lang="ja-JP" altLang="en-US" dirty="0"/>
              <a:t>ピクセル</a:t>
            </a:r>
            <a:endParaRPr kumimoji="1" lang="en-US" altLang="ja-JP" dirty="0"/>
          </a:p>
          <a:p>
            <a:r>
              <a:rPr kumimoji="1" lang="en-US" altLang="ja-JP" dirty="0"/>
              <a:t>HD</a:t>
            </a:r>
            <a:r>
              <a:rPr kumimoji="1" lang="ja-JP" altLang="en-US" dirty="0"/>
              <a:t>：１２８０</a:t>
            </a:r>
            <a:r>
              <a:rPr kumimoji="1" lang="en-US" altLang="ja-JP" dirty="0"/>
              <a:t>×</a:t>
            </a:r>
            <a:r>
              <a:rPr kumimoji="1" lang="ja-JP" altLang="en-US" dirty="0"/>
              <a:t>７２０，１９２０</a:t>
            </a:r>
            <a:r>
              <a:rPr kumimoji="1" lang="en-US" altLang="ja-JP" dirty="0"/>
              <a:t>×</a:t>
            </a:r>
            <a:r>
              <a:rPr kumimoji="1" lang="ja-JP" altLang="en-US" dirty="0"/>
              <a:t>１０８０ピクセル</a:t>
            </a:r>
          </a:p>
        </p:txBody>
      </p:sp>
      <p:cxnSp>
        <p:nvCxnSpPr>
          <p:cNvPr id="18" name="直線矢印コネクタ 17">
            <a:extLst>
              <a:ext uri="{FF2B5EF4-FFF2-40B4-BE49-F238E27FC236}">
                <a16:creationId xmlns:a16="http://schemas.microsoft.com/office/drawing/2014/main" id="{6B5D63C9-B316-C9EA-433A-586E02129353}"/>
              </a:ext>
            </a:extLst>
          </p:cNvPr>
          <p:cNvCxnSpPr/>
          <p:nvPr/>
        </p:nvCxnSpPr>
        <p:spPr>
          <a:xfrm flipH="1">
            <a:off x="8236634" y="1012874"/>
            <a:ext cx="914400" cy="8159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直線矢印コネクタ 19">
            <a:extLst>
              <a:ext uri="{FF2B5EF4-FFF2-40B4-BE49-F238E27FC236}">
                <a16:creationId xmlns:a16="http://schemas.microsoft.com/office/drawing/2014/main" id="{301B2047-78BA-06EB-FDDE-4C6DB3914DF1}"/>
              </a:ext>
            </a:extLst>
          </p:cNvPr>
          <p:cNvCxnSpPr/>
          <p:nvPr/>
        </p:nvCxnSpPr>
        <p:spPr>
          <a:xfrm flipH="1">
            <a:off x="8314006" y="1498209"/>
            <a:ext cx="921434" cy="8721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直線矢印コネクタ 21">
            <a:extLst>
              <a:ext uri="{FF2B5EF4-FFF2-40B4-BE49-F238E27FC236}">
                <a16:creationId xmlns:a16="http://schemas.microsoft.com/office/drawing/2014/main" id="{E63092AB-4352-486B-0234-178F86367255}"/>
              </a:ext>
            </a:extLst>
          </p:cNvPr>
          <p:cNvCxnSpPr/>
          <p:nvPr/>
        </p:nvCxnSpPr>
        <p:spPr>
          <a:xfrm flipH="1">
            <a:off x="8904849" y="1146517"/>
            <a:ext cx="991773" cy="97413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矢印: 上下 22">
            <a:extLst>
              <a:ext uri="{FF2B5EF4-FFF2-40B4-BE49-F238E27FC236}">
                <a16:creationId xmlns:a16="http://schemas.microsoft.com/office/drawing/2014/main" id="{0FAED5EF-3608-6635-7A02-384235B4329A}"/>
              </a:ext>
            </a:extLst>
          </p:cNvPr>
          <p:cNvSpPr/>
          <p:nvPr/>
        </p:nvSpPr>
        <p:spPr>
          <a:xfrm rot="18988406">
            <a:off x="9180831" y="992765"/>
            <a:ext cx="196948" cy="635652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矢印: 上下 23">
            <a:extLst>
              <a:ext uri="{FF2B5EF4-FFF2-40B4-BE49-F238E27FC236}">
                <a16:creationId xmlns:a16="http://schemas.microsoft.com/office/drawing/2014/main" id="{D5DBE0CD-715B-C980-F36D-8C1192801526}"/>
              </a:ext>
            </a:extLst>
          </p:cNvPr>
          <p:cNvSpPr/>
          <p:nvPr/>
        </p:nvSpPr>
        <p:spPr>
          <a:xfrm rot="18988406">
            <a:off x="8875444" y="1811552"/>
            <a:ext cx="196948" cy="239147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14BCA0B2-D1AA-ADAD-4FD8-1DAE4692078F}"/>
              </a:ext>
            </a:extLst>
          </p:cNvPr>
          <p:cNvSpPr txBox="1"/>
          <p:nvPr/>
        </p:nvSpPr>
        <p:spPr>
          <a:xfrm>
            <a:off x="8278639" y="74190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大離角</a:t>
            </a: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D60BE073-D5A1-22CA-AE90-BF53112108FD}"/>
              </a:ext>
            </a:extLst>
          </p:cNvPr>
          <p:cNvSpPr txBox="1"/>
          <p:nvPr/>
        </p:nvSpPr>
        <p:spPr>
          <a:xfrm>
            <a:off x="8918719" y="200542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小離角</a:t>
            </a: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510C0565-5530-7A80-D10D-0FD1B35011FB}"/>
              </a:ext>
            </a:extLst>
          </p:cNvPr>
          <p:cNvSpPr txBox="1"/>
          <p:nvPr/>
        </p:nvSpPr>
        <p:spPr>
          <a:xfrm>
            <a:off x="711268" y="13020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項目説明</a:t>
            </a:r>
          </a:p>
        </p:txBody>
      </p:sp>
      <p:sp>
        <p:nvSpPr>
          <p:cNvPr id="28" name="スライド番号プレースホルダー 27">
            <a:extLst>
              <a:ext uri="{FF2B5EF4-FFF2-40B4-BE49-F238E27FC236}">
                <a16:creationId xmlns:a16="http://schemas.microsoft.com/office/drawing/2014/main" id="{6FCF6DC6-93A8-F020-5FC9-FB266B7C1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18</a:t>
            </a:fld>
            <a:endParaRPr kumimoji="1" lang="ja-JP" altLang="en-US"/>
          </a:p>
        </p:txBody>
      </p:sp>
      <p:cxnSp>
        <p:nvCxnSpPr>
          <p:cNvPr id="30" name="直線矢印コネクタ 29">
            <a:extLst>
              <a:ext uri="{FF2B5EF4-FFF2-40B4-BE49-F238E27FC236}">
                <a16:creationId xmlns:a16="http://schemas.microsoft.com/office/drawing/2014/main" id="{796EABC2-8C1E-64F0-6B4A-77D360B4B8F6}"/>
              </a:ext>
            </a:extLst>
          </p:cNvPr>
          <p:cNvCxnSpPr>
            <a:cxnSpLocks/>
          </p:cNvCxnSpPr>
          <p:nvPr/>
        </p:nvCxnSpPr>
        <p:spPr>
          <a:xfrm>
            <a:off x="10979944" y="2979562"/>
            <a:ext cx="0" cy="1020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7476047B-CCB0-66A5-925D-C4DE83042599}"/>
              </a:ext>
            </a:extLst>
          </p:cNvPr>
          <p:cNvSpPr txBox="1"/>
          <p:nvPr/>
        </p:nvSpPr>
        <p:spPr>
          <a:xfrm>
            <a:off x="9569588" y="2610230"/>
            <a:ext cx="2308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フォーラムの記事の</a:t>
            </a:r>
            <a:r>
              <a:rPr kumimoji="1" lang="en-US" altLang="ja-JP" dirty="0"/>
              <a:t>ID</a:t>
            </a:r>
            <a:endParaRPr kumimoji="1" lang="ja-JP" altLang="en-US" dirty="0"/>
          </a:p>
        </p:txBody>
      </p:sp>
      <p:cxnSp>
        <p:nvCxnSpPr>
          <p:cNvPr id="35" name="直線矢印コネクタ 34">
            <a:extLst>
              <a:ext uri="{FF2B5EF4-FFF2-40B4-BE49-F238E27FC236}">
                <a16:creationId xmlns:a16="http://schemas.microsoft.com/office/drawing/2014/main" id="{F423461F-BE02-262A-AFA6-14DEDEA46421}"/>
              </a:ext>
            </a:extLst>
          </p:cNvPr>
          <p:cNvCxnSpPr>
            <a:cxnSpLocks/>
          </p:cNvCxnSpPr>
          <p:nvPr/>
        </p:nvCxnSpPr>
        <p:spPr>
          <a:xfrm flipH="1">
            <a:off x="6222206" y="2305316"/>
            <a:ext cx="1863535" cy="1633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0AD8638D-BA91-AAF2-D81E-3D65CA9DA1F3}"/>
              </a:ext>
            </a:extLst>
          </p:cNvPr>
          <p:cNvSpPr txBox="1"/>
          <p:nvPr/>
        </p:nvSpPr>
        <p:spPr>
          <a:xfrm>
            <a:off x="5230024" y="395594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全現象数（</a:t>
            </a:r>
            <a:r>
              <a:rPr kumimoji="1" lang="en-US" altLang="ja-JP" dirty="0"/>
              <a:t>N</a:t>
            </a:r>
            <a:r>
              <a:rPr kumimoji="1" lang="ja-JP" altLang="en-US" dirty="0"/>
              <a:t>）＝４５　暫定</a:t>
            </a:r>
          </a:p>
        </p:txBody>
      </p:sp>
    </p:spTree>
    <p:extLst>
      <p:ext uri="{BB962C8B-B14F-4D97-AF65-F5344CB8AC3E}">
        <p14:creationId xmlns:p14="http://schemas.microsoft.com/office/powerpoint/2010/main" val="555609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5C47653-B4DF-6BB4-D3F5-D5F4E3023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並走流星の年変化１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>
            <a:extLst>
              <a:ext uri="{FF2B5EF4-FFF2-40B4-BE49-F238E27FC236}">
                <a16:creationId xmlns:a16="http://schemas.microsoft.com/office/drawing/2014/main" id="{C6CB5D88-B5B7-3737-01B4-2F453C8D2A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277070"/>
              </p:ext>
            </p:extLst>
          </p:nvPr>
        </p:nvGraphicFramePr>
        <p:xfrm>
          <a:off x="667130" y="888521"/>
          <a:ext cx="10753725" cy="5046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72623A7A-0AEB-5CFC-4668-EEFCC34CF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2099646-EB96-E789-2737-1A908C4820B5}"/>
              </a:ext>
            </a:extLst>
          </p:cNvPr>
          <p:cNvSpPr txBox="1"/>
          <p:nvPr/>
        </p:nvSpPr>
        <p:spPr>
          <a:xfrm>
            <a:off x="771145" y="5451231"/>
            <a:ext cx="8520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/>
              <a:t>観測数は増加傾向　→　総流星の観測数も約倍増しているから</a:t>
            </a:r>
            <a:endParaRPr kumimoji="1" lang="en-US" altLang="ja-JP" dirty="0"/>
          </a:p>
          <a:p>
            <a:r>
              <a:rPr kumimoji="1" lang="ja-JP" altLang="en-US" dirty="0"/>
              <a:t>年によるばらつきが大きい　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59EB7929-38CC-9FFA-2CB1-0B4737A4046D}"/>
              </a:ext>
            </a:extLst>
          </p:cNvPr>
          <p:cNvSpPr txBox="1"/>
          <p:nvPr/>
        </p:nvSpPr>
        <p:spPr>
          <a:xfrm>
            <a:off x="10192043" y="5230082"/>
            <a:ext cx="1736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２０２５年</a:t>
            </a:r>
            <a:endParaRPr kumimoji="1" lang="en-US" altLang="ja-JP" dirty="0"/>
          </a:p>
          <a:p>
            <a:r>
              <a:rPr kumimoji="1" lang="ja-JP" altLang="en-US" dirty="0"/>
              <a:t>１０月２０日現在</a:t>
            </a:r>
          </a:p>
        </p:txBody>
      </p:sp>
    </p:spTree>
    <p:extLst>
      <p:ext uri="{BB962C8B-B14F-4D97-AF65-F5344CB8AC3E}">
        <p14:creationId xmlns:p14="http://schemas.microsoft.com/office/powerpoint/2010/main" val="1101729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F91D1D4-C5A4-8DFD-66B0-8F08768CA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並走流星の年変化２</a:t>
            </a:r>
          </a:p>
        </p:txBody>
      </p:sp>
      <p:graphicFrame>
        <p:nvGraphicFramePr>
          <p:cNvPr id="4" name="コンテンツ プレースホルダー 3">
            <a:extLst>
              <a:ext uri="{FF2B5EF4-FFF2-40B4-BE49-F238E27FC236}">
                <a16:creationId xmlns:a16="http://schemas.microsoft.com/office/drawing/2014/main" id="{D349F3A4-5F90-4786-8062-FE79DAA008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0440511"/>
              </p:ext>
            </p:extLst>
          </p:nvPr>
        </p:nvGraphicFramePr>
        <p:xfrm>
          <a:off x="1033974" y="1484202"/>
          <a:ext cx="9054612" cy="3889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5FF4DA09-4AAB-E1E5-106E-1367D0BEC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29FFCB31-BBF1-D9B1-2238-F0F5D947500A}"/>
              </a:ext>
            </a:extLst>
          </p:cNvPr>
          <p:cNvSpPr txBox="1"/>
          <p:nvPr/>
        </p:nvSpPr>
        <p:spPr>
          <a:xfrm>
            <a:off x="921434" y="5440439"/>
            <a:ext cx="65582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SD</a:t>
            </a:r>
            <a:r>
              <a:rPr kumimoji="1" lang="ja-JP" altLang="en-US" dirty="0"/>
              <a:t>の報告が減少気味　観測機材自体が減っている、検出が難しい</a:t>
            </a:r>
            <a:endParaRPr kumimoji="1" lang="en-US" altLang="ja-JP" dirty="0"/>
          </a:p>
          <a:p>
            <a:r>
              <a:rPr kumimoji="1" lang="ja-JP" altLang="en-US" dirty="0"/>
              <a:t>観測しても、報告していない例もある可能性</a:t>
            </a:r>
            <a:endParaRPr kumimoji="1"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480657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EA297A2-621E-3E7F-184D-417611530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並走流星の統計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62140B9-04A0-2BFE-945C-D49B5F0D8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607" y="4754879"/>
            <a:ext cx="5915562" cy="1435411"/>
          </a:xfrm>
        </p:spPr>
        <p:txBody>
          <a:bodyPr>
            <a:normAutofit fontScale="92500"/>
          </a:bodyPr>
          <a:lstStyle/>
          <a:p>
            <a:r>
              <a:rPr kumimoji="1" lang="ja-JP" altLang="en-US" dirty="0"/>
              <a:t>“</a:t>
            </a:r>
            <a:r>
              <a:rPr kumimoji="1" lang="en-US" altLang="ja-JP" dirty="0"/>
              <a:t>n=2</a:t>
            </a:r>
            <a:r>
              <a:rPr kumimoji="1" lang="ja-JP" altLang="en-US" dirty="0"/>
              <a:t>”の並走流星の実態はもっと多い</a:t>
            </a:r>
            <a:endParaRPr kumimoji="1" lang="en-US" altLang="ja-JP" dirty="0"/>
          </a:p>
          <a:p>
            <a:r>
              <a:rPr lang="ja-JP" altLang="en-US" dirty="0"/>
              <a:t>“</a:t>
            </a:r>
            <a:r>
              <a:rPr lang="en-US" altLang="ja-JP" dirty="0"/>
              <a:t>n=3</a:t>
            </a:r>
            <a:r>
              <a:rPr lang="ja-JP" altLang="en-US" dirty="0"/>
              <a:t>”以上の並走流星は稀</a:t>
            </a:r>
            <a:endParaRPr lang="en-US" altLang="ja-JP" dirty="0"/>
          </a:p>
          <a:p>
            <a:r>
              <a:rPr kumimoji="1" lang="ja-JP" altLang="en-US" dirty="0"/>
              <a:t>　この期間に報告された流星数は約４００万個</a:t>
            </a:r>
          </a:p>
        </p:txBody>
      </p:sp>
      <p:graphicFrame>
        <p:nvGraphicFramePr>
          <p:cNvPr id="4" name="グラフ 3">
            <a:extLst>
              <a:ext uri="{FF2B5EF4-FFF2-40B4-BE49-F238E27FC236}">
                <a16:creationId xmlns:a16="http://schemas.microsoft.com/office/drawing/2014/main" id="{11C097AA-7240-4410-9479-B519BBC9AE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7687361"/>
              </p:ext>
            </p:extLst>
          </p:nvPr>
        </p:nvGraphicFramePr>
        <p:xfrm>
          <a:off x="831957" y="1241567"/>
          <a:ext cx="4496987" cy="3362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グラフ 4">
            <a:extLst>
              <a:ext uri="{FF2B5EF4-FFF2-40B4-BE49-F238E27FC236}">
                <a16:creationId xmlns:a16="http://schemas.microsoft.com/office/drawing/2014/main" id="{F14CC397-7E71-4FE0-BE0A-DFC33E28B1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4154869"/>
              </p:ext>
            </p:extLst>
          </p:nvPr>
        </p:nvGraphicFramePr>
        <p:xfrm>
          <a:off x="7045406" y="362962"/>
          <a:ext cx="4099628" cy="24898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グラフ 5">
            <a:extLst>
              <a:ext uri="{FF2B5EF4-FFF2-40B4-BE49-F238E27FC236}">
                <a16:creationId xmlns:a16="http://schemas.microsoft.com/office/drawing/2014/main" id="{35C4AE6C-659C-4688-8DBD-09FD4E9824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3451172"/>
              </p:ext>
            </p:extLst>
          </p:nvPr>
        </p:nvGraphicFramePr>
        <p:xfrm>
          <a:off x="7149944" y="2853658"/>
          <a:ext cx="4086809" cy="2485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DB76F6B7-E42E-D25F-7DBB-90F39B69C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21</a:t>
            </a:fld>
            <a:endParaRPr kumimoji="1" lang="ja-JP" altLang="en-US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5264FDD2-767C-F84D-6701-1F16BBD0F5A7}"/>
              </a:ext>
            </a:extLst>
          </p:cNvPr>
          <p:cNvSpPr txBox="1"/>
          <p:nvPr/>
        </p:nvSpPr>
        <p:spPr>
          <a:xfrm>
            <a:off x="6951087" y="5284646"/>
            <a:ext cx="47163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見かけの離角はあまり意味がないが、、、</a:t>
            </a:r>
            <a:endParaRPr kumimoji="1" lang="en-US" altLang="ja-JP" dirty="0"/>
          </a:p>
          <a:p>
            <a:endParaRPr kumimoji="1" lang="en-US" altLang="ja-JP" dirty="0"/>
          </a:p>
          <a:p>
            <a:r>
              <a:rPr kumimoji="1" lang="ja-JP" altLang="en-US" dirty="0"/>
              <a:t>機材の進化で、</a:t>
            </a:r>
            <a:r>
              <a:rPr kumimoji="1" lang="en-US" altLang="ja-JP" dirty="0"/>
              <a:t>0.1</a:t>
            </a:r>
            <a:r>
              <a:rPr kumimoji="1" lang="ja-JP" altLang="en-US" dirty="0"/>
              <a:t>度以下の離角の並走流星も</a:t>
            </a:r>
            <a:endParaRPr kumimoji="1" lang="en-US" altLang="ja-JP" dirty="0"/>
          </a:p>
          <a:p>
            <a:r>
              <a:rPr kumimoji="1" lang="ja-JP" altLang="en-US" dirty="0"/>
              <a:t>とらえられるようになってきている</a:t>
            </a:r>
            <a:endParaRPr kumimoji="1" lang="en-US" altLang="ja-JP" dirty="0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C2745659-3FFE-99C5-0E42-BA6595B2867C}"/>
              </a:ext>
            </a:extLst>
          </p:cNvPr>
          <p:cNvSpPr txBox="1"/>
          <p:nvPr/>
        </p:nvSpPr>
        <p:spPr>
          <a:xfrm>
            <a:off x="4058529" y="4309961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(n)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193830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D316B71-3BBD-9897-63AC-4F1973814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/>
              <a:t>群別並走流星現象数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C0CB8386-BC61-3C8F-DEFF-E32762DA2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9385" y="1470306"/>
            <a:ext cx="1200150" cy="2324100"/>
          </a:xfrm>
          <a:prstGeom prst="rect">
            <a:avLst/>
          </a:prstGeom>
        </p:spPr>
      </p:pic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8DB211C6-36BA-7EAE-7B20-2C73A18D9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22</a:t>
            </a:fld>
            <a:endParaRPr kumimoji="1" lang="ja-JP" altLang="en-US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E9DB0326-F1B4-9D84-4F55-52D85DE55EB3}"/>
              </a:ext>
            </a:extLst>
          </p:cNvPr>
          <p:cNvSpPr txBox="1"/>
          <p:nvPr/>
        </p:nvSpPr>
        <p:spPr>
          <a:xfrm>
            <a:off x="2764302" y="1470306"/>
            <a:ext cx="47307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PER</a:t>
            </a:r>
            <a:r>
              <a:rPr kumimoji="1" lang="ja-JP" altLang="en-US" dirty="0"/>
              <a:t>の割合が非常に高い</a:t>
            </a:r>
            <a:endParaRPr kumimoji="1" lang="en-US" altLang="ja-JP" dirty="0"/>
          </a:p>
          <a:p>
            <a:r>
              <a:rPr kumimoji="1" lang="en-US" altLang="ja-JP" dirty="0"/>
              <a:t>GEM</a:t>
            </a:r>
            <a:r>
              <a:rPr kumimoji="1" lang="ja-JP" altLang="en-US" dirty="0"/>
              <a:t>がないのは？　多すぎて報告していない？</a:t>
            </a:r>
          </a:p>
        </p:txBody>
      </p:sp>
      <p:cxnSp>
        <p:nvCxnSpPr>
          <p:cNvPr id="8" name="直線コネクタ 7">
            <a:extLst>
              <a:ext uri="{FF2B5EF4-FFF2-40B4-BE49-F238E27FC236}">
                <a16:creationId xmlns:a16="http://schemas.microsoft.com/office/drawing/2014/main" id="{5DDD0C17-9E0C-57D1-5C22-1CA43F057FBD}"/>
              </a:ext>
            </a:extLst>
          </p:cNvPr>
          <p:cNvCxnSpPr/>
          <p:nvPr/>
        </p:nvCxnSpPr>
        <p:spPr>
          <a:xfrm>
            <a:off x="808892" y="4424289"/>
            <a:ext cx="91369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50E85C6-21E5-E687-40C5-FD7C0C3F5FA6}"/>
              </a:ext>
            </a:extLst>
          </p:cNvPr>
          <p:cNvSpPr txBox="1"/>
          <p:nvPr/>
        </p:nvSpPr>
        <p:spPr>
          <a:xfrm>
            <a:off x="844062" y="5022166"/>
            <a:ext cx="6755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他にも、このような統計をとったらどうかという、ご意見待っています。</a:t>
            </a:r>
          </a:p>
        </p:txBody>
      </p:sp>
      <p:cxnSp>
        <p:nvCxnSpPr>
          <p:cNvPr id="7" name="直線コネクタ 6">
            <a:extLst>
              <a:ext uri="{FF2B5EF4-FFF2-40B4-BE49-F238E27FC236}">
                <a16:creationId xmlns:a16="http://schemas.microsoft.com/office/drawing/2014/main" id="{F20ACDC8-150F-51F2-A37E-BF92995CECE6}"/>
              </a:ext>
            </a:extLst>
          </p:cNvPr>
          <p:cNvCxnSpPr>
            <a:cxnSpLocks/>
          </p:cNvCxnSpPr>
          <p:nvPr/>
        </p:nvCxnSpPr>
        <p:spPr>
          <a:xfrm>
            <a:off x="7758332" y="854579"/>
            <a:ext cx="0" cy="40620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13E608C9-7A84-B6EB-74EB-093B8335D470}"/>
              </a:ext>
            </a:extLst>
          </p:cNvPr>
          <p:cNvSpPr txBox="1"/>
          <p:nvPr/>
        </p:nvSpPr>
        <p:spPr>
          <a:xfrm>
            <a:off x="7848179" y="1380527"/>
            <a:ext cx="4078361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今後の調査予定</a:t>
            </a:r>
            <a:endParaRPr kumimoji="1" lang="en-US" altLang="ja-JP" dirty="0"/>
          </a:p>
          <a:p>
            <a:endParaRPr kumimoji="1" lang="en-US" altLang="ja-JP" dirty="0"/>
          </a:p>
          <a:p>
            <a:r>
              <a:rPr kumimoji="1" lang="ja-JP" altLang="en-US" dirty="0"/>
              <a:t>自分のビデオの見直し</a:t>
            </a:r>
            <a:endParaRPr kumimoji="1" lang="en-US" altLang="ja-JP" dirty="0"/>
          </a:p>
          <a:p>
            <a:r>
              <a:rPr kumimoji="1" lang="ja-JP" altLang="en-US" dirty="0"/>
              <a:t>群流星時期の離角の大きな並走流星</a:t>
            </a:r>
            <a:endParaRPr kumimoji="1" lang="en-US" altLang="ja-JP" dirty="0"/>
          </a:p>
          <a:p>
            <a:r>
              <a:rPr kumimoji="1" lang="en-US" altLang="ja-JP" dirty="0"/>
              <a:t>GEM</a:t>
            </a:r>
            <a:r>
              <a:rPr kumimoji="1" lang="ja-JP" altLang="en-US" dirty="0"/>
              <a:t>、</a:t>
            </a:r>
            <a:r>
              <a:rPr kumimoji="1" lang="en-US" altLang="ja-JP" dirty="0"/>
              <a:t>ORI</a:t>
            </a:r>
            <a:r>
              <a:rPr kumimoji="1" lang="ja-JP" altLang="en-US" dirty="0"/>
              <a:t>などの主要群の確認</a:t>
            </a:r>
            <a:endParaRPr kumimoji="1" lang="en-US" altLang="ja-JP" dirty="0"/>
          </a:p>
          <a:p>
            <a:endParaRPr kumimoji="1" lang="en-US" altLang="ja-JP" dirty="0"/>
          </a:p>
          <a:p>
            <a:r>
              <a:rPr kumimoji="1" lang="ja-JP" altLang="en-US" dirty="0"/>
              <a:t>異なるカメラ間の並走流星まで探すか？</a:t>
            </a:r>
          </a:p>
        </p:txBody>
      </p:sp>
    </p:spTree>
    <p:extLst>
      <p:ext uri="{BB962C8B-B14F-4D97-AF65-F5344CB8AC3E}">
        <p14:creationId xmlns:p14="http://schemas.microsoft.com/office/powerpoint/2010/main" val="14267664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792034E-DF44-33A3-5109-75C4479F1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658" y="411128"/>
            <a:ext cx="4835828" cy="102377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/>
              <a:t>全並走流星リスト</a:t>
            </a:r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ECF3A1D8-F872-C3FF-EDAF-3BB2BA918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370" y="0"/>
            <a:ext cx="6273319" cy="6814706"/>
          </a:xfrm>
        </p:spPr>
      </p:pic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5BF877E1-AE79-FF4F-7792-197574DC2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ED48-F817-4037-8BBF-C70F7C768436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1BA7FB88-FDA9-ED93-5F89-FB583B197294}"/>
              </a:ext>
            </a:extLst>
          </p:cNvPr>
          <p:cNvSpPr txBox="1"/>
          <p:nvPr/>
        </p:nvSpPr>
        <p:spPr>
          <a:xfrm>
            <a:off x="626012" y="5971735"/>
            <a:ext cx="3036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ご清聴ありがとうございました</a:t>
            </a: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0C656E32-9BF2-387B-08C2-198F6D4FA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32" y="2637461"/>
            <a:ext cx="2734057" cy="323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051570"/>
      </p:ext>
    </p:extLst>
  </p:cSld>
  <p:clrMapOvr>
    <a:masterClrMapping/>
  </p:clrMapOvr>
</p:sld>
</file>

<file path=ppt/theme/theme1.xml><?xml version="1.0" encoding="utf-8"?>
<a:theme xmlns:a="http://schemas.openxmlformats.org/drawingml/2006/main" name="メトロポリタン">
  <a:themeElements>
    <a:clrScheme name="メトロポリタン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メトロポリタン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メトロポリタン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TM03457491[[fn=メトロポリタン]]</Template>
  <TotalTime>404</TotalTime>
  <Words>881</Words>
  <Application>Microsoft Office PowerPoint</Application>
  <PresentationFormat>ワイド画面</PresentationFormat>
  <Paragraphs>166</Paragraphs>
  <Slides>23</Slides>
  <Notes>2</Notes>
  <HiddenSlides>0</HiddenSlides>
  <MMClips>10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23</vt:i4>
      </vt:variant>
    </vt:vector>
  </HeadingPairs>
  <TitlesOfParts>
    <vt:vector size="27" baseType="lpstr">
      <vt:lpstr>游ゴシック</vt:lpstr>
      <vt:lpstr>Arial</vt:lpstr>
      <vt:lpstr>Calibri Light</vt:lpstr>
      <vt:lpstr>メトロポリタン</vt:lpstr>
      <vt:lpstr>並走流星の SonotaCo netにおける統計</vt:lpstr>
      <vt:lpstr>並走流星とは</vt:lpstr>
      <vt:lpstr>謝辞</vt:lpstr>
      <vt:lpstr>SN07　　20130112_234717　静止画</vt:lpstr>
      <vt:lpstr>SN07　　20130112_234717　動画</vt:lpstr>
      <vt:lpstr>SN07　　20130112_234717　解析結果</vt:lpstr>
      <vt:lpstr>SN10　20140920_215155</vt:lpstr>
      <vt:lpstr>静止画の例１</vt:lpstr>
      <vt:lpstr>静止画の例２</vt:lpstr>
      <vt:lpstr>PowerPoint プレゼンテーション</vt:lpstr>
      <vt:lpstr>PowerPoint プレゼンテーション</vt:lpstr>
      <vt:lpstr>n の多い例１</vt:lpstr>
      <vt:lpstr>n の多い例２</vt:lpstr>
      <vt:lpstr>PERの例</vt:lpstr>
      <vt:lpstr>PowerPoint プレゼンテーション</vt:lpstr>
      <vt:lpstr>スペクトルも取れた例</vt:lpstr>
      <vt:lpstr>並走流星の条件</vt:lpstr>
      <vt:lpstr>並走流星リスト</vt:lpstr>
      <vt:lpstr>並走流星の年変化１</vt:lpstr>
      <vt:lpstr>並走流星の年変化２</vt:lpstr>
      <vt:lpstr>並走流星の統計</vt:lpstr>
      <vt:lpstr>群別並走流星現象数</vt:lpstr>
      <vt:lpstr>全並走流星リスト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幸治 前田</dc:creator>
  <cp:lastModifiedBy>幸治 前田</cp:lastModifiedBy>
  <cp:revision>13</cp:revision>
  <dcterms:created xsi:type="dcterms:W3CDTF">2025-10-20T12:30:07Z</dcterms:created>
  <dcterms:modified xsi:type="dcterms:W3CDTF">2025-10-21T03:24:17Z</dcterms:modified>
</cp:coreProperties>
</file>